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rimo" panose="020B0604020202020204" charset="0"/>
      <p:regular r:id="rId13"/>
    </p:embeddedFont>
    <p:embeddedFont>
      <p:font typeface="Arimo Bold" panose="020B0604020202020204" charset="0"/>
      <p:regular r:id="rId14"/>
    </p:embeddedFont>
    <p:embeddedFont>
      <p:font typeface="Play" panose="020B0604020202020204" charset="0"/>
      <p:regular r:id="rId15"/>
    </p:embeddedFont>
    <p:embeddedFont>
      <p:font typeface="Play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samsung.com/tr/explore/brand/what-is-artificial-intelligence-how-does-artificial-intelligence-work/" TargetMode="External"/><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4.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grpSp>
        <p:nvGrpSpPr>
          <p:cNvPr id="2" name="Group 2"/>
          <p:cNvGrpSpPr/>
          <p:nvPr/>
        </p:nvGrpSpPr>
        <p:grpSpPr>
          <a:xfrm>
            <a:off x="0" y="6790472"/>
            <a:ext cx="3502132" cy="3496528"/>
            <a:chOff x="0" y="0"/>
            <a:chExt cx="4669509" cy="4662037"/>
          </a:xfrm>
        </p:grpSpPr>
        <p:sp>
          <p:nvSpPr>
            <p:cNvPr id="3" name="Freeform 3"/>
            <p:cNvSpPr/>
            <p:nvPr/>
          </p:nvSpPr>
          <p:spPr>
            <a:xfrm>
              <a:off x="0" y="0"/>
              <a:ext cx="4669536" cy="4662043"/>
            </a:xfrm>
            <a:custGeom>
              <a:avLst/>
              <a:gdLst/>
              <a:ahLst/>
              <a:cxnLst/>
              <a:rect l="l" t="t" r="r" b="b"/>
              <a:pathLst>
                <a:path w="4669536" h="4662043">
                  <a:moveTo>
                    <a:pt x="4669536" y="4662043"/>
                  </a:moveTo>
                  <a:lnTo>
                    <a:pt x="0" y="4662043"/>
                  </a:lnTo>
                  <a:lnTo>
                    <a:pt x="0" y="0"/>
                  </a:lnTo>
                  <a:lnTo>
                    <a:pt x="4669536" y="4662043"/>
                  </a:lnTo>
                  <a:close/>
                </a:path>
              </a:pathLst>
            </a:custGeom>
            <a:solidFill>
              <a:srgbClr val="03529F"/>
            </a:solidFill>
          </p:spPr>
          <p:txBody>
            <a:bodyPr/>
            <a:lstStyle/>
            <a:p>
              <a:endParaRPr lang="tr-TR"/>
            </a:p>
          </p:txBody>
        </p:sp>
      </p:grpSp>
      <p:grpSp>
        <p:nvGrpSpPr>
          <p:cNvPr id="4" name="Group 4"/>
          <p:cNvGrpSpPr/>
          <p:nvPr/>
        </p:nvGrpSpPr>
        <p:grpSpPr>
          <a:xfrm>
            <a:off x="1751066" y="3219718"/>
            <a:ext cx="13568708" cy="3838040"/>
            <a:chOff x="0" y="0"/>
            <a:chExt cx="18091611" cy="5117387"/>
          </a:xfrm>
        </p:grpSpPr>
        <p:sp>
          <p:nvSpPr>
            <p:cNvPr id="5" name="Freeform 5"/>
            <p:cNvSpPr/>
            <p:nvPr/>
          </p:nvSpPr>
          <p:spPr>
            <a:xfrm>
              <a:off x="0" y="0"/>
              <a:ext cx="18091610" cy="5117387"/>
            </a:xfrm>
            <a:custGeom>
              <a:avLst/>
              <a:gdLst/>
              <a:ahLst/>
              <a:cxnLst/>
              <a:rect l="l" t="t" r="r" b="b"/>
              <a:pathLst>
                <a:path w="18091610" h="5117387">
                  <a:moveTo>
                    <a:pt x="0" y="0"/>
                  </a:moveTo>
                  <a:lnTo>
                    <a:pt x="18091610" y="0"/>
                  </a:lnTo>
                  <a:lnTo>
                    <a:pt x="18091610" y="5117387"/>
                  </a:lnTo>
                  <a:lnTo>
                    <a:pt x="0" y="5117387"/>
                  </a:lnTo>
                  <a:close/>
                </a:path>
              </a:pathLst>
            </a:custGeom>
            <a:solidFill>
              <a:srgbClr val="000000">
                <a:alpha val="0"/>
              </a:srgbClr>
            </a:solidFill>
          </p:spPr>
          <p:txBody>
            <a:bodyPr/>
            <a:lstStyle/>
            <a:p>
              <a:endParaRPr lang="tr-TR"/>
            </a:p>
          </p:txBody>
        </p:sp>
        <p:sp>
          <p:nvSpPr>
            <p:cNvPr id="6" name="TextBox 6"/>
            <p:cNvSpPr txBox="1"/>
            <p:nvPr/>
          </p:nvSpPr>
          <p:spPr>
            <a:xfrm>
              <a:off x="0" y="-9525"/>
              <a:ext cx="18091611" cy="5126912"/>
            </a:xfrm>
            <a:prstGeom prst="rect">
              <a:avLst/>
            </a:prstGeom>
          </p:spPr>
          <p:txBody>
            <a:bodyPr lIns="0" tIns="0" rIns="0" bIns="0" rtlCol="0" anchor="t"/>
            <a:lstStyle/>
            <a:p>
              <a:pPr algn="l">
                <a:lnSpc>
                  <a:spcPts val="15074"/>
                </a:lnSpc>
              </a:pPr>
              <a:r>
                <a:rPr lang="en-US" sz="12562">
                  <a:solidFill>
                    <a:srgbClr val="FFFFFF"/>
                  </a:solidFill>
                  <a:latin typeface="Play"/>
                  <a:ea typeface="Play"/>
                  <a:cs typeface="Play"/>
                  <a:sym typeface="Play"/>
                </a:rPr>
                <a:t>YAPAY ZEKA</a:t>
              </a:r>
            </a:p>
            <a:p>
              <a:pPr algn="l">
                <a:lnSpc>
                  <a:spcPts val="15074"/>
                </a:lnSpc>
              </a:pPr>
              <a:r>
                <a:rPr lang="en-US" sz="12562">
                  <a:solidFill>
                    <a:srgbClr val="FFFFFF"/>
                  </a:solidFill>
                  <a:latin typeface="Play"/>
                  <a:ea typeface="Play"/>
                  <a:cs typeface="Play"/>
                  <a:sym typeface="Play"/>
                </a:rPr>
                <a:t> </a:t>
              </a:r>
            </a:p>
          </p:txBody>
        </p:sp>
      </p:grpSp>
      <p:grpSp>
        <p:nvGrpSpPr>
          <p:cNvPr id="7" name="Group 7"/>
          <p:cNvGrpSpPr/>
          <p:nvPr/>
        </p:nvGrpSpPr>
        <p:grpSpPr>
          <a:xfrm>
            <a:off x="6910543" y="8229130"/>
            <a:ext cx="10348757" cy="548731"/>
            <a:chOff x="0" y="0"/>
            <a:chExt cx="13798343" cy="731641"/>
          </a:xfrm>
        </p:grpSpPr>
        <p:sp>
          <p:nvSpPr>
            <p:cNvPr id="8" name="Freeform 8"/>
            <p:cNvSpPr/>
            <p:nvPr/>
          </p:nvSpPr>
          <p:spPr>
            <a:xfrm>
              <a:off x="0" y="0"/>
              <a:ext cx="13798342" cy="731641"/>
            </a:xfrm>
            <a:custGeom>
              <a:avLst/>
              <a:gdLst/>
              <a:ahLst/>
              <a:cxnLst/>
              <a:rect l="l" t="t" r="r" b="b"/>
              <a:pathLst>
                <a:path w="13798342" h="731641">
                  <a:moveTo>
                    <a:pt x="0" y="0"/>
                  </a:moveTo>
                  <a:lnTo>
                    <a:pt x="13798342" y="0"/>
                  </a:lnTo>
                  <a:lnTo>
                    <a:pt x="13798342" y="731641"/>
                  </a:lnTo>
                  <a:lnTo>
                    <a:pt x="0" y="731641"/>
                  </a:lnTo>
                  <a:close/>
                </a:path>
              </a:pathLst>
            </a:custGeom>
            <a:solidFill>
              <a:srgbClr val="000000">
                <a:alpha val="0"/>
              </a:srgbClr>
            </a:solidFill>
          </p:spPr>
          <p:txBody>
            <a:bodyPr/>
            <a:lstStyle/>
            <a:p>
              <a:endParaRPr lang="tr-TR"/>
            </a:p>
          </p:txBody>
        </p:sp>
        <p:sp>
          <p:nvSpPr>
            <p:cNvPr id="9" name="TextBox 9"/>
            <p:cNvSpPr txBox="1"/>
            <p:nvPr/>
          </p:nvSpPr>
          <p:spPr>
            <a:xfrm>
              <a:off x="0" y="-76200"/>
              <a:ext cx="13798343" cy="807841"/>
            </a:xfrm>
            <a:prstGeom prst="rect">
              <a:avLst/>
            </a:prstGeom>
          </p:spPr>
          <p:txBody>
            <a:bodyPr lIns="0" tIns="0" rIns="0" bIns="0" rtlCol="0" anchor="t"/>
            <a:lstStyle/>
            <a:p>
              <a:pPr algn="r">
                <a:lnSpc>
                  <a:spcPts val="4404"/>
                </a:lnSpc>
              </a:pPr>
              <a:r>
                <a:rPr lang="en-US" sz="3146" b="1">
                  <a:solidFill>
                    <a:srgbClr val="FFFFFF"/>
                  </a:solidFill>
                  <a:latin typeface="Play Bold"/>
                  <a:ea typeface="Play Bold"/>
                  <a:cs typeface="Play Bold"/>
                  <a:sym typeface="Play Bold"/>
                </a:rPr>
                <a:t>Nisanur Coşkun</a:t>
              </a:r>
            </a:p>
          </p:txBody>
        </p:sp>
      </p:grpSp>
      <p:sp>
        <p:nvSpPr>
          <p:cNvPr id="10" name="Freeform 10"/>
          <p:cNvSpPr/>
          <p:nvPr/>
        </p:nvSpPr>
        <p:spPr>
          <a:xfrm>
            <a:off x="11840477" y="-895577"/>
            <a:ext cx="8072794" cy="6491502"/>
          </a:xfrm>
          <a:custGeom>
            <a:avLst/>
            <a:gdLst/>
            <a:ahLst/>
            <a:cxnLst/>
            <a:rect l="l" t="t" r="r" b="b"/>
            <a:pathLst>
              <a:path w="8072794" h="6491502">
                <a:moveTo>
                  <a:pt x="0" y="0"/>
                </a:moveTo>
                <a:lnTo>
                  <a:pt x="8072794" y="0"/>
                </a:lnTo>
                <a:lnTo>
                  <a:pt x="8072794" y="6491502"/>
                </a:lnTo>
                <a:lnTo>
                  <a:pt x="0" y="64915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11" name="Group 11"/>
          <p:cNvGrpSpPr/>
          <p:nvPr/>
        </p:nvGrpSpPr>
        <p:grpSpPr>
          <a:xfrm>
            <a:off x="0" y="9441180"/>
            <a:ext cx="18288000" cy="845820"/>
            <a:chOff x="0" y="0"/>
            <a:chExt cx="24384000" cy="1127760"/>
          </a:xfrm>
        </p:grpSpPr>
        <p:sp>
          <p:nvSpPr>
            <p:cNvPr id="12" name="Freeform 12"/>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4"/>
              <a:stretch>
                <a:fillRect t="-629" b="-629"/>
              </a:stretch>
            </a:blipFill>
          </p:spPr>
          <p:txBody>
            <a:bodyPr/>
            <a:lstStyle/>
            <a:p>
              <a:endParaRPr lang="tr-TR"/>
            </a:p>
          </p:txBody>
        </p:sp>
      </p:grpSp>
      <p:grpSp>
        <p:nvGrpSpPr>
          <p:cNvPr id="13" name="Group 13"/>
          <p:cNvGrpSpPr/>
          <p:nvPr/>
        </p:nvGrpSpPr>
        <p:grpSpPr>
          <a:xfrm>
            <a:off x="0" y="0"/>
            <a:ext cx="18288000" cy="525780"/>
            <a:chOff x="0" y="0"/>
            <a:chExt cx="24384000" cy="701040"/>
          </a:xfrm>
        </p:grpSpPr>
        <p:sp>
          <p:nvSpPr>
            <p:cNvPr id="14" name="Freeform 14"/>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5"/>
              <a:stretch>
                <a:fillRect t="-340" b="-340"/>
              </a:stretch>
            </a:blipFill>
          </p:spPr>
          <p:txBody>
            <a:bodyPr/>
            <a:lstStyle/>
            <a:p>
              <a:endParaRPr lang="tr-T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028700" y="1400038"/>
            <a:ext cx="4462545" cy="1291663"/>
          </a:xfrm>
          <a:custGeom>
            <a:avLst/>
            <a:gdLst/>
            <a:ahLst/>
            <a:cxnLst/>
            <a:rect l="l" t="t" r="r" b="b"/>
            <a:pathLst>
              <a:path w="4462545" h="1291663">
                <a:moveTo>
                  <a:pt x="0" y="0"/>
                </a:moveTo>
                <a:lnTo>
                  <a:pt x="4462545" y="0"/>
                </a:lnTo>
                <a:lnTo>
                  <a:pt x="4462545" y="1291663"/>
                </a:lnTo>
                <a:lnTo>
                  <a:pt x="0" y="12916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grpSp>
        <p:nvGrpSpPr>
          <p:cNvPr id="4" name="Group 4"/>
          <p:cNvGrpSpPr/>
          <p:nvPr/>
        </p:nvGrpSpPr>
        <p:grpSpPr>
          <a:xfrm>
            <a:off x="1354317" y="3225833"/>
            <a:ext cx="10951489" cy="325755"/>
            <a:chOff x="0" y="0"/>
            <a:chExt cx="14601985" cy="434340"/>
          </a:xfrm>
        </p:grpSpPr>
        <p:sp>
          <p:nvSpPr>
            <p:cNvPr id="5" name="Freeform 5"/>
            <p:cNvSpPr/>
            <p:nvPr/>
          </p:nvSpPr>
          <p:spPr>
            <a:xfrm>
              <a:off x="0" y="0"/>
              <a:ext cx="14601985" cy="434340"/>
            </a:xfrm>
            <a:custGeom>
              <a:avLst/>
              <a:gdLst/>
              <a:ahLst/>
              <a:cxnLst/>
              <a:rect l="l" t="t" r="r" b="b"/>
              <a:pathLst>
                <a:path w="14601985" h="434340">
                  <a:moveTo>
                    <a:pt x="0" y="0"/>
                  </a:moveTo>
                  <a:lnTo>
                    <a:pt x="14601985" y="0"/>
                  </a:lnTo>
                  <a:lnTo>
                    <a:pt x="14601985" y="434340"/>
                  </a:lnTo>
                  <a:lnTo>
                    <a:pt x="0" y="434340"/>
                  </a:lnTo>
                  <a:close/>
                </a:path>
              </a:pathLst>
            </a:custGeom>
            <a:solidFill>
              <a:srgbClr val="000000">
                <a:alpha val="0"/>
              </a:srgbClr>
            </a:solidFill>
          </p:spPr>
          <p:txBody>
            <a:bodyPr/>
            <a:lstStyle/>
            <a:p>
              <a:endParaRPr lang="tr-TR"/>
            </a:p>
          </p:txBody>
        </p:sp>
        <p:sp>
          <p:nvSpPr>
            <p:cNvPr id="6" name="TextBox 6"/>
            <p:cNvSpPr txBox="1"/>
            <p:nvPr/>
          </p:nvSpPr>
          <p:spPr>
            <a:xfrm>
              <a:off x="0" y="-57150"/>
              <a:ext cx="14601985" cy="491490"/>
            </a:xfrm>
            <a:prstGeom prst="rect">
              <a:avLst/>
            </a:prstGeom>
          </p:spPr>
          <p:txBody>
            <a:bodyPr lIns="0" tIns="0" rIns="0" bIns="0" rtlCol="0" anchor="t"/>
            <a:lstStyle/>
            <a:p>
              <a:pPr algn="l">
                <a:lnSpc>
                  <a:spcPts val="2520"/>
                </a:lnSpc>
              </a:pPr>
              <a:r>
                <a:rPr lang="en-US" sz="1800" u="sng">
                  <a:solidFill>
                    <a:srgbClr val="0000FF"/>
                  </a:solidFill>
                  <a:latin typeface="Arimo"/>
                  <a:ea typeface="Arimo"/>
                  <a:cs typeface="Arimo"/>
                  <a:sym typeface="Arimo"/>
                  <a:hlinkClick r:id="rId6" tooltip="https://www.samsung.com/tr/explore/brand/what-is-artificial-intelligence-how-does-artificial-intelligence-work/"/>
                </a:rPr>
                <a:t>https://www.samsung.com/tr/explore/brand/what-is-artificial-intelligence-how-does-artificial-intelligence-work/</a:t>
              </a:r>
            </a:p>
          </p:txBody>
        </p:sp>
      </p:grpSp>
      <p:grpSp>
        <p:nvGrpSpPr>
          <p:cNvPr id="7" name="Group 7"/>
          <p:cNvGrpSpPr/>
          <p:nvPr/>
        </p:nvGrpSpPr>
        <p:grpSpPr>
          <a:xfrm>
            <a:off x="1354317" y="3380422"/>
            <a:ext cx="16230600" cy="3469005"/>
            <a:chOff x="0" y="0"/>
            <a:chExt cx="21640800" cy="4625340"/>
          </a:xfrm>
        </p:grpSpPr>
        <p:sp>
          <p:nvSpPr>
            <p:cNvPr id="8" name="Freeform 8"/>
            <p:cNvSpPr/>
            <p:nvPr/>
          </p:nvSpPr>
          <p:spPr>
            <a:xfrm>
              <a:off x="0" y="0"/>
              <a:ext cx="21640800" cy="4625340"/>
            </a:xfrm>
            <a:custGeom>
              <a:avLst/>
              <a:gdLst/>
              <a:ahLst/>
              <a:cxnLst/>
              <a:rect l="l" t="t" r="r" b="b"/>
              <a:pathLst>
                <a:path w="21640800" h="4625340">
                  <a:moveTo>
                    <a:pt x="0" y="0"/>
                  </a:moveTo>
                  <a:lnTo>
                    <a:pt x="21640800" y="0"/>
                  </a:lnTo>
                  <a:lnTo>
                    <a:pt x="21640800" y="4625340"/>
                  </a:lnTo>
                  <a:lnTo>
                    <a:pt x="0" y="4625340"/>
                  </a:lnTo>
                  <a:close/>
                </a:path>
              </a:pathLst>
            </a:custGeom>
            <a:solidFill>
              <a:srgbClr val="000000">
                <a:alpha val="0"/>
              </a:srgbClr>
            </a:solidFill>
          </p:spPr>
          <p:txBody>
            <a:bodyPr/>
            <a:lstStyle/>
            <a:p>
              <a:endParaRPr lang="tr-TR"/>
            </a:p>
          </p:txBody>
        </p:sp>
        <p:sp>
          <p:nvSpPr>
            <p:cNvPr id="9" name="TextBox 9"/>
            <p:cNvSpPr txBox="1"/>
            <p:nvPr/>
          </p:nvSpPr>
          <p:spPr>
            <a:xfrm>
              <a:off x="0" y="-57150"/>
              <a:ext cx="21640800" cy="4682490"/>
            </a:xfrm>
            <a:prstGeom prst="rect">
              <a:avLst/>
            </a:prstGeom>
          </p:spPr>
          <p:txBody>
            <a:bodyPr lIns="0" tIns="0" rIns="0" bIns="0" rtlCol="0" anchor="t"/>
            <a:lstStyle/>
            <a:p>
              <a:pPr algn="l">
                <a:lnSpc>
                  <a:spcPts val="2520"/>
                </a:lnSpc>
              </a:pPr>
              <a:endParaRPr/>
            </a:p>
            <a:p>
              <a:pPr algn="l">
                <a:lnSpc>
                  <a:spcPts val="2520"/>
                </a:lnSpc>
              </a:pPr>
              <a:r>
                <a:rPr lang="en-US" sz="1800" u="sng">
                  <a:solidFill>
                    <a:srgbClr val="000000"/>
                  </a:solidFill>
                  <a:latin typeface="Arimo"/>
                  <a:ea typeface="Arimo"/>
                  <a:cs typeface="Arimo"/>
                  <a:sym typeface="Arimo"/>
                </a:rPr>
                <a:t>Alpaydın, E. (2013). Yapay Öğrenme. İstanbul: Boğaziçi Üniversitesi Yayınevi.</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Nabiyev, V. V. (2012). Yapay Zeka: İnsan-Bilgisayar Etkileşimi. Ankara: Seçkin Yayıncılık.</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Holmes, W., Bialik, M., &amp; Fadel, C. (2019). Artificial Intelligence in Education: Promises and Implications for Teaching and Learning. Boston, MA: Center for Curriculum Redesign.</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McCarthy, J. (2004). What is Artificial Intelligence? </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UNESCO. (2023). Eğitim ve Araştırmada Üretken Yapay Zekâ Kılavuzu.</a:t>
              </a:r>
            </a:p>
          </p:txBody>
        </p:sp>
      </p:grpSp>
      <p:grpSp>
        <p:nvGrpSpPr>
          <p:cNvPr id="10" name="Group 10"/>
          <p:cNvGrpSpPr/>
          <p:nvPr/>
        </p:nvGrpSpPr>
        <p:grpSpPr>
          <a:xfrm>
            <a:off x="0" y="9441180"/>
            <a:ext cx="18288000" cy="845820"/>
            <a:chOff x="0" y="0"/>
            <a:chExt cx="24384000" cy="1127760"/>
          </a:xfrm>
        </p:grpSpPr>
        <p:sp>
          <p:nvSpPr>
            <p:cNvPr id="11" name="Freeform 11"/>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7"/>
              <a:stretch>
                <a:fillRect t="-629" b="-629"/>
              </a:stretch>
            </a:blipFill>
          </p:spPr>
          <p:txBody>
            <a:bodyPr/>
            <a:lstStyle/>
            <a:p>
              <a:endParaRPr lang="tr-TR"/>
            </a:p>
          </p:txBody>
        </p:sp>
      </p:grpSp>
      <p:grpSp>
        <p:nvGrpSpPr>
          <p:cNvPr id="12" name="Group 12"/>
          <p:cNvGrpSpPr/>
          <p:nvPr/>
        </p:nvGrpSpPr>
        <p:grpSpPr>
          <a:xfrm>
            <a:off x="1354317" y="1347960"/>
            <a:ext cx="4360683" cy="1237615"/>
            <a:chOff x="0" y="-152400"/>
            <a:chExt cx="5814244" cy="1650153"/>
          </a:xfrm>
        </p:grpSpPr>
        <p:sp>
          <p:nvSpPr>
            <p:cNvPr id="13" name="Freeform 13"/>
            <p:cNvSpPr/>
            <p:nvPr/>
          </p:nvSpPr>
          <p:spPr>
            <a:xfrm>
              <a:off x="0" y="0"/>
              <a:ext cx="4759167" cy="1497753"/>
            </a:xfrm>
            <a:custGeom>
              <a:avLst/>
              <a:gdLst/>
              <a:ahLst/>
              <a:cxnLst/>
              <a:rect l="l" t="t" r="r" b="b"/>
              <a:pathLst>
                <a:path w="4759167" h="1497753">
                  <a:moveTo>
                    <a:pt x="0" y="0"/>
                  </a:moveTo>
                  <a:lnTo>
                    <a:pt x="4759167" y="0"/>
                  </a:lnTo>
                  <a:lnTo>
                    <a:pt x="4759167" y="1497753"/>
                  </a:lnTo>
                  <a:lnTo>
                    <a:pt x="0" y="1497753"/>
                  </a:lnTo>
                  <a:close/>
                </a:path>
              </a:pathLst>
            </a:custGeom>
            <a:solidFill>
              <a:srgbClr val="000000">
                <a:alpha val="0"/>
              </a:srgbClr>
            </a:solidFill>
          </p:spPr>
          <p:txBody>
            <a:bodyPr/>
            <a:lstStyle/>
            <a:p>
              <a:endParaRPr lang="tr-TR"/>
            </a:p>
          </p:txBody>
        </p:sp>
        <p:sp>
          <p:nvSpPr>
            <p:cNvPr id="14" name="TextBox 14"/>
            <p:cNvSpPr txBox="1"/>
            <p:nvPr/>
          </p:nvSpPr>
          <p:spPr>
            <a:xfrm>
              <a:off x="0" y="-152400"/>
              <a:ext cx="5814244" cy="1650153"/>
            </a:xfrm>
            <a:prstGeom prst="rect">
              <a:avLst/>
            </a:prstGeom>
          </p:spPr>
          <p:txBody>
            <a:bodyPr lIns="0" tIns="0" rIns="0" bIns="0" rtlCol="0" anchor="t"/>
            <a:lstStyle/>
            <a:p>
              <a:pPr algn="ctr">
                <a:lnSpc>
                  <a:spcPts val="8958"/>
                </a:lnSpc>
              </a:pPr>
              <a:r>
                <a:rPr lang="en-US" sz="6398" dirty="0" err="1">
                  <a:solidFill>
                    <a:srgbClr val="FFFFFF"/>
                  </a:solidFill>
                  <a:latin typeface="Arimo"/>
                  <a:ea typeface="Arimo"/>
                  <a:cs typeface="Arimo"/>
                  <a:sym typeface="Arimo"/>
                </a:rPr>
                <a:t>Kaynakça</a:t>
              </a:r>
              <a:endParaRPr lang="en-US" sz="6398" dirty="0">
                <a:solidFill>
                  <a:srgbClr val="FFFFFF"/>
                </a:solidFill>
                <a:latin typeface="Arimo"/>
                <a:ea typeface="Arimo"/>
                <a:cs typeface="Arimo"/>
                <a:sym typeface="Arimo"/>
              </a:endParaRPr>
            </a:p>
          </p:txBody>
        </p:sp>
      </p:grpSp>
      <p:grpSp>
        <p:nvGrpSpPr>
          <p:cNvPr id="15" name="Group 15"/>
          <p:cNvGrpSpPr/>
          <p:nvPr/>
        </p:nvGrpSpPr>
        <p:grpSpPr>
          <a:xfrm>
            <a:off x="1354317" y="7058174"/>
            <a:ext cx="7823597" cy="1583055"/>
            <a:chOff x="0" y="0"/>
            <a:chExt cx="10431463" cy="2110740"/>
          </a:xfrm>
        </p:grpSpPr>
        <p:sp>
          <p:nvSpPr>
            <p:cNvPr id="16" name="Freeform 16"/>
            <p:cNvSpPr/>
            <p:nvPr/>
          </p:nvSpPr>
          <p:spPr>
            <a:xfrm>
              <a:off x="0" y="0"/>
              <a:ext cx="10431462" cy="2110740"/>
            </a:xfrm>
            <a:custGeom>
              <a:avLst/>
              <a:gdLst/>
              <a:ahLst/>
              <a:cxnLst/>
              <a:rect l="l" t="t" r="r" b="b"/>
              <a:pathLst>
                <a:path w="10431462" h="2110740">
                  <a:moveTo>
                    <a:pt x="0" y="0"/>
                  </a:moveTo>
                  <a:lnTo>
                    <a:pt x="10431462" y="0"/>
                  </a:lnTo>
                  <a:lnTo>
                    <a:pt x="10431462" y="2110740"/>
                  </a:lnTo>
                  <a:lnTo>
                    <a:pt x="0" y="2110740"/>
                  </a:lnTo>
                  <a:close/>
                </a:path>
              </a:pathLst>
            </a:custGeom>
            <a:solidFill>
              <a:srgbClr val="000000">
                <a:alpha val="0"/>
              </a:srgbClr>
            </a:solidFill>
          </p:spPr>
          <p:txBody>
            <a:bodyPr/>
            <a:lstStyle/>
            <a:p>
              <a:endParaRPr lang="tr-TR"/>
            </a:p>
          </p:txBody>
        </p:sp>
        <p:sp>
          <p:nvSpPr>
            <p:cNvPr id="17" name="TextBox 17"/>
            <p:cNvSpPr txBox="1"/>
            <p:nvPr/>
          </p:nvSpPr>
          <p:spPr>
            <a:xfrm>
              <a:off x="0" y="-57150"/>
              <a:ext cx="10431463" cy="2167890"/>
            </a:xfrm>
            <a:prstGeom prst="rect">
              <a:avLst/>
            </a:prstGeom>
          </p:spPr>
          <p:txBody>
            <a:bodyPr lIns="0" tIns="0" rIns="0" bIns="0" rtlCol="0" anchor="t"/>
            <a:lstStyle/>
            <a:p>
              <a:pPr algn="just">
                <a:lnSpc>
                  <a:spcPts val="2520"/>
                </a:lnSpc>
              </a:pPr>
              <a:r>
                <a:rPr lang="en-US" sz="1800" u="sng">
                  <a:solidFill>
                    <a:srgbClr val="000000"/>
                  </a:solidFill>
                  <a:latin typeface="Arimo"/>
                  <a:ea typeface="Arimo"/>
                  <a:cs typeface="Arimo"/>
                  <a:sym typeface="Arimo"/>
                </a:rPr>
                <a:t>Innova: "En Bilinen 10 Yapay Zeka Uygulaması" Innova Blog</a:t>
              </a:r>
            </a:p>
            <a:p>
              <a:pPr algn="just">
                <a:lnSpc>
                  <a:spcPts val="2520"/>
                </a:lnSpc>
              </a:pPr>
              <a:endParaRPr lang="en-US" sz="1800" u="sng">
                <a:solidFill>
                  <a:srgbClr val="000000"/>
                </a:solidFill>
                <a:latin typeface="Arimo"/>
                <a:ea typeface="Arimo"/>
                <a:cs typeface="Arimo"/>
                <a:sym typeface="Arimo"/>
              </a:endParaRPr>
            </a:p>
            <a:p>
              <a:pPr algn="just">
                <a:lnSpc>
                  <a:spcPts val="2520"/>
                </a:lnSpc>
              </a:pPr>
              <a:r>
                <a:rPr lang="en-US" sz="1800" u="sng">
                  <a:solidFill>
                    <a:srgbClr val="000000"/>
                  </a:solidFill>
                  <a:latin typeface="Arimo"/>
                  <a:ea typeface="Arimo"/>
                  <a:cs typeface="Arimo"/>
                  <a:sym typeface="Arimo"/>
                </a:rPr>
                <a:t>Bilim Genç: "Yapay Zeka Hangi Alanlarda Kullanılıyor?" TÜBİTAK Bilim Genç</a:t>
              </a:r>
            </a:p>
            <a:p>
              <a:pPr algn="just">
                <a:lnSpc>
                  <a:spcPts val="2520"/>
                </a:lnSpc>
              </a:pPr>
              <a:endParaRPr lang="en-US" sz="1800" u="sng">
                <a:solidFill>
                  <a:srgbClr val="000000"/>
                </a:solidFill>
                <a:latin typeface="Arimo"/>
                <a:ea typeface="Arimo"/>
                <a:cs typeface="Arimo"/>
                <a:sym typeface="Arimo"/>
              </a:endParaRPr>
            </a:p>
            <a:p>
              <a:pPr algn="just">
                <a:lnSpc>
                  <a:spcPts val="2520"/>
                </a:lnSpc>
              </a:pPr>
              <a:r>
                <a:rPr lang="en-US" sz="1800" u="sng">
                  <a:solidFill>
                    <a:srgbClr val="000000"/>
                  </a:solidFill>
                  <a:latin typeface="Arimo"/>
                  <a:ea typeface="Arimo"/>
                  <a:cs typeface="Arimo"/>
                  <a:sym typeface="Arimo"/>
                </a:rPr>
                <a:t>Io Türkiye: "Yapay Zekanın 8 Örneği" Io Türkiye</a:t>
              </a:r>
            </a:p>
          </p:txBody>
        </p:sp>
      </p:grpSp>
      <p:grpSp>
        <p:nvGrpSpPr>
          <p:cNvPr id="18" name="Group 18"/>
          <p:cNvGrpSpPr/>
          <p:nvPr/>
        </p:nvGrpSpPr>
        <p:grpSpPr>
          <a:xfrm>
            <a:off x="0" y="55245"/>
            <a:ext cx="18288000" cy="525780"/>
            <a:chOff x="0" y="0"/>
            <a:chExt cx="24384000" cy="701040"/>
          </a:xfrm>
        </p:grpSpPr>
        <p:sp>
          <p:nvSpPr>
            <p:cNvPr id="19" name="Freeform 19"/>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8"/>
              <a:stretch>
                <a:fillRect t="-340" b="-340"/>
              </a:stretch>
            </a:blipFill>
          </p:spPr>
          <p:txBody>
            <a:bodyPr/>
            <a:lstStyle/>
            <a:p>
              <a:endParaRPr lang="tr-T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1028700" y="1400038"/>
            <a:ext cx="4752323" cy="1291663"/>
          </a:xfrm>
          <a:custGeom>
            <a:avLst/>
            <a:gdLst/>
            <a:ahLst/>
            <a:cxnLst/>
            <a:rect l="l" t="t" r="r" b="b"/>
            <a:pathLst>
              <a:path w="4752323" h="1291663">
                <a:moveTo>
                  <a:pt x="0" y="0"/>
                </a:moveTo>
                <a:lnTo>
                  <a:pt x="4752323" y="0"/>
                </a:lnTo>
                <a:lnTo>
                  <a:pt x="4752323" y="1291663"/>
                </a:lnTo>
                <a:lnTo>
                  <a:pt x="0" y="12916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grpSp>
        <p:nvGrpSpPr>
          <p:cNvPr id="4" name="Group 4"/>
          <p:cNvGrpSpPr/>
          <p:nvPr/>
        </p:nvGrpSpPr>
        <p:grpSpPr>
          <a:xfrm>
            <a:off x="1060054" y="1462260"/>
            <a:ext cx="3786708" cy="1123315"/>
            <a:chOff x="0" y="0"/>
            <a:chExt cx="5048944" cy="1497753"/>
          </a:xfrm>
        </p:grpSpPr>
        <p:sp>
          <p:nvSpPr>
            <p:cNvPr id="5" name="Freeform 5"/>
            <p:cNvSpPr/>
            <p:nvPr/>
          </p:nvSpPr>
          <p:spPr>
            <a:xfrm>
              <a:off x="0" y="0"/>
              <a:ext cx="5048944" cy="1497753"/>
            </a:xfrm>
            <a:custGeom>
              <a:avLst/>
              <a:gdLst/>
              <a:ahLst/>
              <a:cxnLst/>
              <a:rect l="l" t="t" r="r" b="b"/>
              <a:pathLst>
                <a:path w="5048944" h="1497753">
                  <a:moveTo>
                    <a:pt x="0" y="0"/>
                  </a:moveTo>
                  <a:lnTo>
                    <a:pt x="5048944" y="0"/>
                  </a:lnTo>
                  <a:lnTo>
                    <a:pt x="5048944" y="1497753"/>
                  </a:lnTo>
                  <a:lnTo>
                    <a:pt x="0" y="1497753"/>
                  </a:lnTo>
                  <a:close/>
                </a:path>
              </a:pathLst>
            </a:custGeom>
            <a:solidFill>
              <a:srgbClr val="000000">
                <a:alpha val="0"/>
              </a:srgbClr>
            </a:solidFill>
          </p:spPr>
          <p:txBody>
            <a:bodyPr/>
            <a:lstStyle/>
            <a:p>
              <a:endParaRPr lang="tr-TR"/>
            </a:p>
          </p:txBody>
        </p:sp>
        <p:sp>
          <p:nvSpPr>
            <p:cNvPr id="6" name="TextBox 6"/>
            <p:cNvSpPr txBox="1"/>
            <p:nvPr/>
          </p:nvSpPr>
          <p:spPr>
            <a:xfrm>
              <a:off x="0" y="-152400"/>
              <a:ext cx="5048944" cy="1650153"/>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Kaynakça</a:t>
              </a:r>
            </a:p>
          </p:txBody>
        </p:sp>
      </p:grpSp>
      <p:grpSp>
        <p:nvGrpSpPr>
          <p:cNvPr id="7" name="Group 7"/>
          <p:cNvGrpSpPr/>
          <p:nvPr/>
        </p:nvGrpSpPr>
        <p:grpSpPr>
          <a:xfrm>
            <a:off x="1275048" y="3233913"/>
            <a:ext cx="6708761" cy="1583054"/>
            <a:chOff x="0" y="0"/>
            <a:chExt cx="8945015" cy="2110739"/>
          </a:xfrm>
        </p:grpSpPr>
        <p:sp>
          <p:nvSpPr>
            <p:cNvPr id="8" name="Freeform 8"/>
            <p:cNvSpPr/>
            <p:nvPr/>
          </p:nvSpPr>
          <p:spPr>
            <a:xfrm>
              <a:off x="0" y="0"/>
              <a:ext cx="8945014" cy="2110739"/>
            </a:xfrm>
            <a:custGeom>
              <a:avLst/>
              <a:gdLst/>
              <a:ahLst/>
              <a:cxnLst/>
              <a:rect l="l" t="t" r="r" b="b"/>
              <a:pathLst>
                <a:path w="8945014" h="2110739">
                  <a:moveTo>
                    <a:pt x="0" y="0"/>
                  </a:moveTo>
                  <a:lnTo>
                    <a:pt x="8945014" y="0"/>
                  </a:lnTo>
                  <a:lnTo>
                    <a:pt x="8945014" y="2110739"/>
                  </a:lnTo>
                  <a:lnTo>
                    <a:pt x="0" y="2110739"/>
                  </a:lnTo>
                  <a:close/>
                </a:path>
              </a:pathLst>
            </a:custGeom>
            <a:solidFill>
              <a:srgbClr val="000000">
                <a:alpha val="0"/>
              </a:srgbClr>
            </a:solidFill>
          </p:spPr>
          <p:txBody>
            <a:bodyPr/>
            <a:lstStyle/>
            <a:p>
              <a:endParaRPr lang="tr-TR"/>
            </a:p>
          </p:txBody>
        </p:sp>
        <p:sp>
          <p:nvSpPr>
            <p:cNvPr id="9" name="TextBox 9"/>
            <p:cNvSpPr txBox="1"/>
            <p:nvPr/>
          </p:nvSpPr>
          <p:spPr>
            <a:xfrm>
              <a:off x="0" y="-57150"/>
              <a:ext cx="8945015" cy="2167889"/>
            </a:xfrm>
            <a:prstGeom prst="rect">
              <a:avLst/>
            </a:prstGeom>
          </p:spPr>
          <p:txBody>
            <a:bodyPr lIns="0" tIns="0" rIns="0" bIns="0" rtlCol="0" anchor="t"/>
            <a:lstStyle/>
            <a:p>
              <a:pPr algn="l">
                <a:lnSpc>
                  <a:spcPts val="2520"/>
                </a:lnSpc>
              </a:pPr>
              <a:r>
                <a:rPr lang="en-US" sz="1800" u="sng">
                  <a:solidFill>
                    <a:srgbClr val="000000"/>
                  </a:solidFill>
                  <a:latin typeface="Arimo"/>
                  <a:ea typeface="Arimo"/>
                  <a:cs typeface="Arimo"/>
                  <a:sym typeface="Arimo"/>
                </a:rPr>
                <a:t>Innova: Yapay Zekanın Avantajları</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Bilim Genç: Yapay Zeka Hangi Alanlarda Kullanılıyor?</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Io Türkiye: Yapay Zekanın 8 Örneği</a:t>
              </a:r>
            </a:p>
          </p:txBody>
        </p:sp>
      </p:grpSp>
      <p:grpSp>
        <p:nvGrpSpPr>
          <p:cNvPr id="10" name="Group 10"/>
          <p:cNvGrpSpPr/>
          <p:nvPr/>
        </p:nvGrpSpPr>
        <p:grpSpPr>
          <a:xfrm>
            <a:off x="1275048" y="4913403"/>
            <a:ext cx="5463778" cy="1583055"/>
            <a:chOff x="0" y="0"/>
            <a:chExt cx="7285037" cy="2110740"/>
          </a:xfrm>
        </p:grpSpPr>
        <p:sp>
          <p:nvSpPr>
            <p:cNvPr id="11" name="Freeform 11"/>
            <p:cNvSpPr/>
            <p:nvPr/>
          </p:nvSpPr>
          <p:spPr>
            <a:xfrm>
              <a:off x="0" y="0"/>
              <a:ext cx="7285038" cy="2110740"/>
            </a:xfrm>
            <a:custGeom>
              <a:avLst/>
              <a:gdLst/>
              <a:ahLst/>
              <a:cxnLst/>
              <a:rect l="l" t="t" r="r" b="b"/>
              <a:pathLst>
                <a:path w="7285038" h="2110740">
                  <a:moveTo>
                    <a:pt x="0" y="0"/>
                  </a:moveTo>
                  <a:lnTo>
                    <a:pt x="7285038" y="0"/>
                  </a:lnTo>
                  <a:lnTo>
                    <a:pt x="7285038" y="2110740"/>
                  </a:lnTo>
                  <a:lnTo>
                    <a:pt x="0" y="2110740"/>
                  </a:lnTo>
                  <a:close/>
                </a:path>
              </a:pathLst>
            </a:custGeom>
            <a:solidFill>
              <a:srgbClr val="000000">
                <a:alpha val="0"/>
              </a:srgbClr>
            </a:solidFill>
          </p:spPr>
          <p:txBody>
            <a:bodyPr/>
            <a:lstStyle/>
            <a:p>
              <a:endParaRPr lang="tr-TR"/>
            </a:p>
          </p:txBody>
        </p:sp>
        <p:sp>
          <p:nvSpPr>
            <p:cNvPr id="12" name="TextBox 12"/>
            <p:cNvSpPr txBox="1"/>
            <p:nvPr/>
          </p:nvSpPr>
          <p:spPr>
            <a:xfrm>
              <a:off x="0" y="-57150"/>
              <a:ext cx="7285037" cy="2167890"/>
            </a:xfrm>
            <a:prstGeom prst="rect">
              <a:avLst/>
            </a:prstGeom>
          </p:spPr>
          <p:txBody>
            <a:bodyPr lIns="0" tIns="0" rIns="0" bIns="0" rtlCol="0" anchor="t"/>
            <a:lstStyle/>
            <a:p>
              <a:pPr algn="l">
                <a:lnSpc>
                  <a:spcPts val="2520"/>
                </a:lnSpc>
              </a:pPr>
              <a:r>
                <a:rPr lang="en-US" sz="1800" u="sng">
                  <a:solidFill>
                    <a:srgbClr val="000000"/>
                  </a:solidFill>
                  <a:latin typeface="Arimo"/>
                  <a:ea typeface="Arimo"/>
                  <a:cs typeface="Arimo"/>
                  <a:sym typeface="Arimo"/>
                </a:rPr>
                <a:t>Innova: Yapay Zekanın Dezavantajları</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Bilim Genç: Yapay Zeka Hangi Alanlarda Kullanılıyor?</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Io Türkiye: Yapay Zekanın 8 Örneği</a:t>
              </a:r>
            </a:p>
          </p:txBody>
        </p:sp>
      </p:grpSp>
      <p:grpSp>
        <p:nvGrpSpPr>
          <p:cNvPr id="13" name="Group 13"/>
          <p:cNvGrpSpPr/>
          <p:nvPr/>
        </p:nvGrpSpPr>
        <p:grpSpPr>
          <a:xfrm>
            <a:off x="1275048" y="6591708"/>
            <a:ext cx="16230600" cy="954405"/>
            <a:chOff x="0" y="0"/>
            <a:chExt cx="21640800" cy="1272540"/>
          </a:xfrm>
        </p:grpSpPr>
        <p:sp>
          <p:nvSpPr>
            <p:cNvPr id="14" name="Freeform 14"/>
            <p:cNvSpPr/>
            <p:nvPr/>
          </p:nvSpPr>
          <p:spPr>
            <a:xfrm>
              <a:off x="0" y="0"/>
              <a:ext cx="21640800" cy="1272540"/>
            </a:xfrm>
            <a:custGeom>
              <a:avLst/>
              <a:gdLst/>
              <a:ahLst/>
              <a:cxnLst/>
              <a:rect l="l" t="t" r="r" b="b"/>
              <a:pathLst>
                <a:path w="21640800" h="1272540">
                  <a:moveTo>
                    <a:pt x="0" y="0"/>
                  </a:moveTo>
                  <a:lnTo>
                    <a:pt x="21640800" y="0"/>
                  </a:lnTo>
                  <a:lnTo>
                    <a:pt x="21640800" y="1272540"/>
                  </a:lnTo>
                  <a:lnTo>
                    <a:pt x="0" y="1272540"/>
                  </a:lnTo>
                  <a:close/>
                </a:path>
              </a:pathLst>
            </a:custGeom>
            <a:solidFill>
              <a:srgbClr val="000000">
                <a:alpha val="0"/>
              </a:srgbClr>
            </a:solidFill>
          </p:spPr>
          <p:txBody>
            <a:bodyPr/>
            <a:lstStyle/>
            <a:p>
              <a:endParaRPr lang="tr-TR"/>
            </a:p>
          </p:txBody>
        </p:sp>
        <p:sp>
          <p:nvSpPr>
            <p:cNvPr id="15" name="TextBox 15"/>
            <p:cNvSpPr txBox="1"/>
            <p:nvPr/>
          </p:nvSpPr>
          <p:spPr>
            <a:xfrm>
              <a:off x="0" y="-57150"/>
              <a:ext cx="21640800" cy="1329690"/>
            </a:xfrm>
            <a:prstGeom prst="rect">
              <a:avLst/>
            </a:prstGeom>
          </p:spPr>
          <p:txBody>
            <a:bodyPr lIns="0" tIns="0" rIns="0" bIns="0" rtlCol="0" anchor="t"/>
            <a:lstStyle/>
            <a:p>
              <a:pPr algn="l">
                <a:lnSpc>
                  <a:spcPts val="2520"/>
                </a:lnSpc>
              </a:pPr>
              <a:r>
                <a:rPr lang="en-US" sz="1800" u="sng">
                  <a:solidFill>
                    <a:srgbClr val="000000"/>
                  </a:solidFill>
                  <a:latin typeface="Arimo"/>
                  <a:ea typeface="Arimo"/>
                  <a:cs typeface="Arimo"/>
                  <a:sym typeface="Arimo"/>
                </a:rPr>
                <a:t>Innova: Yapay Zeka ve Gelecek</a:t>
              </a:r>
            </a:p>
            <a:p>
              <a:pPr algn="l">
                <a:lnSpc>
                  <a:spcPts val="2520"/>
                </a:lnSpc>
              </a:pPr>
              <a:endParaRPr lang="en-US" sz="1800" u="sng">
                <a:solidFill>
                  <a:srgbClr val="000000"/>
                </a:solidFill>
                <a:latin typeface="Arimo"/>
                <a:ea typeface="Arimo"/>
                <a:cs typeface="Arimo"/>
                <a:sym typeface="Arimo"/>
              </a:endParaRPr>
            </a:p>
            <a:p>
              <a:pPr algn="l">
                <a:lnSpc>
                  <a:spcPts val="2520"/>
                </a:lnSpc>
              </a:pPr>
              <a:r>
                <a:rPr lang="en-US" sz="1800" u="sng">
                  <a:solidFill>
                    <a:srgbClr val="000000"/>
                  </a:solidFill>
                  <a:latin typeface="Arimo"/>
                  <a:ea typeface="Arimo"/>
                  <a:cs typeface="Arimo"/>
                  <a:sym typeface="Arimo"/>
                </a:rPr>
                <a:t>Bilim Genç: Yapay Zeka Gelecekte Ne Gibi Değişikliklere Sebep Olacak?</a:t>
              </a:r>
            </a:p>
          </p:txBody>
        </p:sp>
      </p:grpSp>
      <p:grpSp>
        <p:nvGrpSpPr>
          <p:cNvPr id="16" name="Group 16"/>
          <p:cNvGrpSpPr/>
          <p:nvPr/>
        </p:nvGrpSpPr>
        <p:grpSpPr>
          <a:xfrm>
            <a:off x="0" y="9441180"/>
            <a:ext cx="18288000" cy="845820"/>
            <a:chOff x="0" y="0"/>
            <a:chExt cx="24384000" cy="1127760"/>
          </a:xfrm>
        </p:grpSpPr>
        <p:sp>
          <p:nvSpPr>
            <p:cNvPr id="17" name="Freeform 17"/>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6"/>
              <a:stretch>
                <a:fillRect t="-629" b="-629"/>
              </a:stretch>
            </a:blipFill>
          </p:spPr>
          <p:txBody>
            <a:bodyPr/>
            <a:lstStyle/>
            <a:p>
              <a:endParaRPr lang="tr-TR"/>
            </a:p>
          </p:txBody>
        </p:sp>
      </p:grpSp>
      <p:grpSp>
        <p:nvGrpSpPr>
          <p:cNvPr id="18" name="Group 18"/>
          <p:cNvGrpSpPr/>
          <p:nvPr/>
        </p:nvGrpSpPr>
        <p:grpSpPr>
          <a:xfrm>
            <a:off x="0" y="55245"/>
            <a:ext cx="18288000" cy="525780"/>
            <a:chOff x="0" y="0"/>
            <a:chExt cx="24384000" cy="701040"/>
          </a:xfrm>
        </p:grpSpPr>
        <p:sp>
          <p:nvSpPr>
            <p:cNvPr id="19" name="Freeform 19"/>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7"/>
              <a:stretch>
                <a:fillRect t="-340" b="-340"/>
              </a:stretch>
            </a:blipFill>
          </p:spPr>
          <p:txBody>
            <a:bodyPr/>
            <a:lstStyle/>
            <a:p>
              <a:endParaRPr lang="tr-T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914346" y="8265152"/>
            <a:ext cx="879941" cy="993148"/>
          </a:xfrm>
          <a:custGeom>
            <a:avLst/>
            <a:gdLst/>
            <a:ahLst/>
            <a:cxnLst/>
            <a:rect l="l" t="t" r="r" b="b"/>
            <a:pathLst>
              <a:path w="879941" h="993148">
                <a:moveTo>
                  <a:pt x="0" y="0"/>
                </a:moveTo>
                <a:lnTo>
                  <a:pt x="879941" y="0"/>
                </a:lnTo>
                <a:lnTo>
                  <a:pt x="879941" y="993148"/>
                </a:lnTo>
                <a:lnTo>
                  <a:pt x="0" y="993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1028700" y="1400038"/>
            <a:ext cx="3882989" cy="1291663"/>
          </a:xfrm>
          <a:custGeom>
            <a:avLst/>
            <a:gdLst/>
            <a:ahLst/>
            <a:cxnLst/>
            <a:rect l="l" t="t" r="r" b="b"/>
            <a:pathLst>
              <a:path w="3882989" h="1291663">
                <a:moveTo>
                  <a:pt x="0" y="0"/>
                </a:moveTo>
                <a:lnTo>
                  <a:pt x="3882989" y="0"/>
                </a:lnTo>
                <a:lnTo>
                  <a:pt x="3882989" y="1291663"/>
                </a:lnTo>
                <a:lnTo>
                  <a:pt x="0" y="1291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5" name="Freeform 5"/>
          <p:cNvSpPr/>
          <p:nvPr/>
        </p:nvSpPr>
        <p:spPr>
          <a:xfrm>
            <a:off x="1354317" y="3610377"/>
            <a:ext cx="822022" cy="1024801"/>
          </a:xfrm>
          <a:custGeom>
            <a:avLst/>
            <a:gdLst/>
            <a:ahLst/>
            <a:cxnLst/>
            <a:rect l="l" t="t" r="r" b="b"/>
            <a:pathLst>
              <a:path w="822022" h="1024801">
                <a:moveTo>
                  <a:pt x="0" y="0"/>
                </a:moveTo>
                <a:lnTo>
                  <a:pt x="822022" y="0"/>
                </a:lnTo>
                <a:lnTo>
                  <a:pt x="822022" y="1024801"/>
                </a:lnTo>
                <a:lnTo>
                  <a:pt x="0" y="1024801"/>
                </a:lnTo>
                <a:lnTo>
                  <a:pt x="0" y="0"/>
                </a:lnTo>
                <a:close/>
              </a:path>
            </a:pathLst>
          </a:custGeom>
          <a:blipFill>
            <a:blip r:embed="rId8">
              <a:extLst>
                <a:ext uri="{96DAC541-7B7A-43D3-8B79-37D633B846F1}">
                  <asvg:svgBlip xmlns:asvg="http://schemas.microsoft.com/office/drawing/2016/SVG/main" r:embed="rId9"/>
                </a:ext>
              </a:extLst>
            </a:blip>
            <a:stretch>
              <a:fillRect l="-213" r="-213"/>
            </a:stretch>
          </a:blipFill>
        </p:spPr>
        <p:txBody>
          <a:bodyPr/>
          <a:lstStyle/>
          <a:p>
            <a:endParaRPr lang="tr-TR"/>
          </a:p>
        </p:txBody>
      </p:sp>
      <p:grpSp>
        <p:nvGrpSpPr>
          <p:cNvPr id="6" name="Group 6"/>
          <p:cNvGrpSpPr/>
          <p:nvPr/>
        </p:nvGrpSpPr>
        <p:grpSpPr>
          <a:xfrm>
            <a:off x="12500284" y="4809438"/>
            <a:ext cx="4027917" cy="3865122"/>
            <a:chOff x="0" y="0"/>
            <a:chExt cx="5370556" cy="5153496"/>
          </a:xfrm>
        </p:grpSpPr>
        <p:sp>
          <p:nvSpPr>
            <p:cNvPr id="7" name="Freeform 7"/>
            <p:cNvSpPr/>
            <p:nvPr/>
          </p:nvSpPr>
          <p:spPr>
            <a:xfrm>
              <a:off x="0" y="0"/>
              <a:ext cx="5370576" cy="5153533"/>
            </a:xfrm>
            <a:custGeom>
              <a:avLst/>
              <a:gdLst/>
              <a:ahLst/>
              <a:cxnLst/>
              <a:rect l="l" t="t" r="r" b="b"/>
              <a:pathLst>
                <a:path w="5370576" h="5153533">
                  <a:moveTo>
                    <a:pt x="0" y="0"/>
                  </a:moveTo>
                  <a:lnTo>
                    <a:pt x="5370576" y="0"/>
                  </a:lnTo>
                  <a:lnTo>
                    <a:pt x="5370576" y="5153533"/>
                  </a:lnTo>
                  <a:lnTo>
                    <a:pt x="0" y="5153533"/>
                  </a:lnTo>
                  <a:lnTo>
                    <a:pt x="0" y="0"/>
                  </a:lnTo>
                  <a:close/>
                </a:path>
              </a:pathLst>
            </a:custGeom>
            <a:blipFill>
              <a:blip r:embed="rId10"/>
              <a:stretch>
                <a:fillRect t="-5" b="-4"/>
              </a:stretch>
            </a:blipFill>
          </p:spPr>
          <p:txBody>
            <a:bodyPr/>
            <a:lstStyle/>
            <a:p>
              <a:endParaRPr lang="tr-TR"/>
            </a:p>
          </p:txBody>
        </p:sp>
      </p:grpSp>
      <p:grpSp>
        <p:nvGrpSpPr>
          <p:cNvPr id="8" name="Group 8"/>
          <p:cNvGrpSpPr/>
          <p:nvPr/>
        </p:nvGrpSpPr>
        <p:grpSpPr>
          <a:xfrm>
            <a:off x="0" y="9441180"/>
            <a:ext cx="18288000" cy="845820"/>
            <a:chOff x="0" y="0"/>
            <a:chExt cx="24384000" cy="1127760"/>
          </a:xfrm>
        </p:grpSpPr>
        <p:sp>
          <p:nvSpPr>
            <p:cNvPr id="9" name="Freeform 9"/>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11"/>
              <a:stretch>
                <a:fillRect t="-629" b="-629"/>
              </a:stretch>
            </a:blipFill>
          </p:spPr>
          <p:txBody>
            <a:bodyPr/>
            <a:lstStyle/>
            <a:p>
              <a:endParaRPr lang="tr-TR"/>
            </a:p>
          </p:txBody>
        </p:sp>
      </p:grpSp>
      <p:grpSp>
        <p:nvGrpSpPr>
          <p:cNvPr id="10" name="Group 10"/>
          <p:cNvGrpSpPr/>
          <p:nvPr/>
        </p:nvGrpSpPr>
        <p:grpSpPr>
          <a:xfrm>
            <a:off x="0" y="55245"/>
            <a:ext cx="18288000" cy="525780"/>
            <a:chOff x="0" y="0"/>
            <a:chExt cx="24384000" cy="701040"/>
          </a:xfrm>
        </p:grpSpPr>
        <p:sp>
          <p:nvSpPr>
            <p:cNvPr id="11" name="Freeform 11"/>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12"/>
              <a:stretch>
                <a:fillRect t="-340" b="-340"/>
              </a:stretch>
            </a:blipFill>
          </p:spPr>
          <p:txBody>
            <a:bodyPr/>
            <a:lstStyle/>
            <a:p>
              <a:endParaRPr lang="tr-TR"/>
            </a:p>
          </p:txBody>
        </p:sp>
      </p:grpSp>
      <p:grpSp>
        <p:nvGrpSpPr>
          <p:cNvPr id="12" name="Group 12"/>
          <p:cNvGrpSpPr/>
          <p:nvPr/>
        </p:nvGrpSpPr>
        <p:grpSpPr>
          <a:xfrm>
            <a:off x="1354317" y="1462260"/>
            <a:ext cx="2980849" cy="1123315"/>
            <a:chOff x="0" y="0"/>
            <a:chExt cx="3974465" cy="1497753"/>
          </a:xfrm>
        </p:grpSpPr>
        <p:sp>
          <p:nvSpPr>
            <p:cNvPr id="13" name="Freeform 13"/>
            <p:cNvSpPr/>
            <p:nvPr/>
          </p:nvSpPr>
          <p:spPr>
            <a:xfrm>
              <a:off x="0" y="0"/>
              <a:ext cx="3974465" cy="1497753"/>
            </a:xfrm>
            <a:custGeom>
              <a:avLst/>
              <a:gdLst/>
              <a:ahLst/>
              <a:cxnLst/>
              <a:rect l="l" t="t" r="r" b="b"/>
              <a:pathLst>
                <a:path w="3974465" h="1497753">
                  <a:moveTo>
                    <a:pt x="0" y="0"/>
                  </a:moveTo>
                  <a:lnTo>
                    <a:pt x="3974465" y="0"/>
                  </a:lnTo>
                  <a:lnTo>
                    <a:pt x="3974465" y="1497753"/>
                  </a:lnTo>
                  <a:lnTo>
                    <a:pt x="0" y="1497753"/>
                  </a:lnTo>
                  <a:close/>
                </a:path>
              </a:pathLst>
            </a:custGeom>
            <a:solidFill>
              <a:srgbClr val="000000">
                <a:alpha val="0"/>
              </a:srgbClr>
            </a:solidFill>
          </p:spPr>
          <p:txBody>
            <a:bodyPr/>
            <a:lstStyle/>
            <a:p>
              <a:endParaRPr lang="tr-TR"/>
            </a:p>
          </p:txBody>
        </p:sp>
        <p:sp>
          <p:nvSpPr>
            <p:cNvPr id="14" name="TextBox 14"/>
            <p:cNvSpPr txBox="1"/>
            <p:nvPr/>
          </p:nvSpPr>
          <p:spPr>
            <a:xfrm>
              <a:off x="0" y="-152400"/>
              <a:ext cx="3974465" cy="1650153"/>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NEDİR?</a:t>
              </a:r>
            </a:p>
          </p:txBody>
        </p:sp>
      </p:grpSp>
      <p:grpSp>
        <p:nvGrpSpPr>
          <p:cNvPr id="15" name="Group 15"/>
          <p:cNvGrpSpPr/>
          <p:nvPr/>
        </p:nvGrpSpPr>
        <p:grpSpPr>
          <a:xfrm>
            <a:off x="-151920" y="8338771"/>
            <a:ext cx="3012472" cy="840105"/>
            <a:chOff x="0" y="0"/>
            <a:chExt cx="4016629" cy="1120140"/>
          </a:xfrm>
        </p:grpSpPr>
        <p:sp>
          <p:nvSpPr>
            <p:cNvPr id="16" name="Freeform 16"/>
            <p:cNvSpPr/>
            <p:nvPr/>
          </p:nvSpPr>
          <p:spPr>
            <a:xfrm>
              <a:off x="0" y="0"/>
              <a:ext cx="4016629" cy="1120140"/>
            </a:xfrm>
            <a:custGeom>
              <a:avLst/>
              <a:gdLst/>
              <a:ahLst/>
              <a:cxnLst/>
              <a:rect l="l" t="t" r="r" b="b"/>
              <a:pathLst>
                <a:path w="4016629" h="1120140">
                  <a:moveTo>
                    <a:pt x="0" y="0"/>
                  </a:moveTo>
                  <a:lnTo>
                    <a:pt x="4016629" y="0"/>
                  </a:lnTo>
                  <a:lnTo>
                    <a:pt x="4016629" y="1120140"/>
                  </a:lnTo>
                  <a:lnTo>
                    <a:pt x="0" y="1120140"/>
                  </a:lnTo>
                  <a:close/>
                </a:path>
              </a:pathLst>
            </a:custGeom>
            <a:solidFill>
              <a:srgbClr val="000000">
                <a:alpha val="0"/>
              </a:srgbClr>
            </a:solidFill>
          </p:spPr>
          <p:txBody>
            <a:bodyPr/>
            <a:lstStyle/>
            <a:p>
              <a:endParaRPr lang="tr-TR"/>
            </a:p>
          </p:txBody>
        </p:sp>
        <p:sp>
          <p:nvSpPr>
            <p:cNvPr id="17" name="TextBox 17"/>
            <p:cNvSpPr txBox="1"/>
            <p:nvPr/>
          </p:nvSpPr>
          <p:spPr>
            <a:xfrm>
              <a:off x="0" y="-114300"/>
              <a:ext cx="4016629" cy="1234440"/>
            </a:xfrm>
            <a:prstGeom prst="rect">
              <a:avLst/>
            </a:prstGeom>
          </p:spPr>
          <p:txBody>
            <a:bodyPr lIns="0" tIns="0" rIns="0" bIns="0" rtlCol="0" anchor="t"/>
            <a:lstStyle/>
            <a:p>
              <a:pPr algn="ctr">
                <a:lnSpc>
                  <a:spcPts val="6719"/>
                </a:lnSpc>
              </a:pPr>
              <a:r>
                <a:rPr lang="en-US" sz="4800" b="1">
                  <a:solidFill>
                    <a:srgbClr val="FFFFFF"/>
                  </a:solidFill>
                  <a:latin typeface="Arimo Bold"/>
                  <a:ea typeface="Arimo Bold"/>
                  <a:cs typeface="Arimo Bold"/>
                  <a:sym typeface="Arimo Bold"/>
                </a:rPr>
                <a:t>1</a:t>
              </a:r>
            </a:p>
          </p:txBody>
        </p:sp>
      </p:grpSp>
      <p:grpSp>
        <p:nvGrpSpPr>
          <p:cNvPr id="18" name="Group 18"/>
          <p:cNvGrpSpPr/>
          <p:nvPr/>
        </p:nvGrpSpPr>
        <p:grpSpPr>
          <a:xfrm>
            <a:off x="2254746" y="3796705"/>
            <a:ext cx="13778508" cy="566420"/>
            <a:chOff x="0" y="0"/>
            <a:chExt cx="18371344" cy="755227"/>
          </a:xfrm>
        </p:grpSpPr>
        <p:sp>
          <p:nvSpPr>
            <p:cNvPr id="19" name="Freeform 19"/>
            <p:cNvSpPr/>
            <p:nvPr/>
          </p:nvSpPr>
          <p:spPr>
            <a:xfrm>
              <a:off x="0" y="0"/>
              <a:ext cx="18371344" cy="755227"/>
            </a:xfrm>
            <a:custGeom>
              <a:avLst/>
              <a:gdLst/>
              <a:ahLst/>
              <a:cxnLst/>
              <a:rect l="l" t="t" r="r" b="b"/>
              <a:pathLst>
                <a:path w="18371344" h="755227">
                  <a:moveTo>
                    <a:pt x="0" y="0"/>
                  </a:moveTo>
                  <a:lnTo>
                    <a:pt x="18371344" y="0"/>
                  </a:lnTo>
                  <a:lnTo>
                    <a:pt x="18371344" y="755227"/>
                  </a:lnTo>
                  <a:lnTo>
                    <a:pt x="0" y="755227"/>
                  </a:lnTo>
                  <a:close/>
                </a:path>
              </a:pathLst>
            </a:custGeom>
            <a:solidFill>
              <a:srgbClr val="000000">
                <a:alpha val="0"/>
              </a:srgbClr>
            </a:solidFill>
          </p:spPr>
          <p:txBody>
            <a:bodyPr/>
            <a:lstStyle/>
            <a:p>
              <a:endParaRPr lang="tr-TR"/>
            </a:p>
          </p:txBody>
        </p:sp>
        <p:sp>
          <p:nvSpPr>
            <p:cNvPr id="20" name="TextBox 20"/>
            <p:cNvSpPr txBox="1"/>
            <p:nvPr/>
          </p:nvSpPr>
          <p:spPr>
            <a:xfrm>
              <a:off x="0" y="-85725"/>
              <a:ext cx="18371344" cy="840952"/>
            </a:xfrm>
            <a:prstGeom prst="rect">
              <a:avLst/>
            </a:prstGeom>
          </p:spPr>
          <p:txBody>
            <a:bodyPr lIns="0" tIns="0" rIns="0" bIns="0" rtlCol="0" anchor="t"/>
            <a:lstStyle/>
            <a:p>
              <a:pPr algn="l">
                <a:lnSpc>
                  <a:spcPts val="4480"/>
                </a:lnSpc>
              </a:pPr>
              <a:r>
                <a:rPr lang="en-US" sz="3200">
                  <a:solidFill>
                    <a:srgbClr val="000000"/>
                  </a:solidFill>
                  <a:latin typeface="Arimo"/>
                  <a:ea typeface="Arimo"/>
                  <a:cs typeface="Arimo"/>
                  <a:sym typeface="Arimo"/>
                </a:rPr>
                <a:t>Yapay zeka en basit tabirle insan zekasını taklit eden bilgisayar sistemleridir.</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914346" y="8265152"/>
            <a:ext cx="879941" cy="993148"/>
          </a:xfrm>
          <a:custGeom>
            <a:avLst/>
            <a:gdLst/>
            <a:ahLst/>
            <a:cxnLst/>
            <a:rect l="l" t="t" r="r" b="b"/>
            <a:pathLst>
              <a:path w="879941" h="993148">
                <a:moveTo>
                  <a:pt x="0" y="0"/>
                </a:moveTo>
                <a:lnTo>
                  <a:pt x="879941" y="0"/>
                </a:lnTo>
                <a:lnTo>
                  <a:pt x="879941" y="993148"/>
                </a:lnTo>
                <a:lnTo>
                  <a:pt x="0" y="993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1028700" y="1400038"/>
            <a:ext cx="8453691" cy="1291663"/>
          </a:xfrm>
          <a:custGeom>
            <a:avLst/>
            <a:gdLst/>
            <a:ahLst/>
            <a:cxnLst/>
            <a:rect l="l" t="t" r="r" b="b"/>
            <a:pathLst>
              <a:path w="8453691" h="1291663">
                <a:moveTo>
                  <a:pt x="0" y="0"/>
                </a:moveTo>
                <a:lnTo>
                  <a:pt x="8453691" y="0"/>
                </a:lnTo>
                <a:lnTo>
                  <a:pt x="8453691" y="1291663"/>
                </a:lnTo>
                <a:lnTo>
                  <a:pt x="0" y="1291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5" name="Freeform 5"/>
          <p:cNvSpPr/>
          <p:nvPr/>
        </p:nvSpPr>
        <p:spPr>
          <a:xfrm>
            <a:off x="1354317" y="3610377"/>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8">
              <a:extLst>
                <a:ext uri="{96DAC541-7B7A-43D3-8B79-37D633B846F1}">
                  <asvg:svgBlip xmlns:asvg="http://schemas.microsoft.com/office/drawing/2016/SVG/main" r:embed="rId9"/>
                </a:ext>
              </a:extLst>
            </a:blip>
            <a:stretch>
              <a:fillRect t="-132" b="-132"/>
            </a:stretch>
          </a:blipFill>
        </p:spPr>
        <p:txBody>
          <a:bodyPr/>
          <a:lstStyle/>
          <a:p>
            <a:endParaRPr lang="tr-TR"/>
          </a:p>
        </p:txBody>
      </p:sp>
      <p:grpSp>
        <p:nvGrpSpPr>
          <p:cNvPr id="6" name="Group 6"/>
          <p:cNvGrpSpPr/>
          <p:nvPr/>
        </p:nvGrpSpPr>
        <p:grpSpPr>
          <a:xfrm>
            <a:off x="914346" y="1462260"/>
            <a:ext cx="8568045" cy="1123315"/>
            <a:chOff x="0" y="0"/>
            <a:chExt cx="11424060" cy="1497753"/>
          </a:xfrm>
        </p:grpSpPr>
        <p:sp>
          <p:nvSpPr>
            <p:cNvPr id="7" name="Freeform 7"/>
            <p:cNvSpPr/>
            <p:nvPr/>
          </p:nvSpPr>
          <p:spPr>
            <a:xfrm>
              <a:off x="0" y="0"/>
              <a:ext cx="11424060" cy="1497753"/>
            </a:xfrm>
            <a:custGeom>
              <a:avLst/>
              <a:gdLst/>
              <a:ahLst/>
              <a:cxnLst/>
              <a:rect l="l" t="t" r="r" b="b"/>
              <a:pathLst>
                <a:path w="11424060" h="1497753">
                  <a:moveTo>
                    <a:pt x="0" y="0"/>
                  </a:moveTo>
                  <a:lnTo>
                    <a:pt x="11424060" y="0"/>
                  </a:lnTo>
                  <a:lnTo>
                    <a:pt x="11424060" y="1497753"/>
                  </a:lnTo>
                  <a:lnTo>
                    <a:pt x="0" y="1497753"/>
                  </a:lnTo>
                  <a:close/>
                </a:path>
              </a:pathLst>
            </a:custGeom>
            <a:solidFill>
              <a:srgbClr val="000000">
                <a:alpha val="0"/>
              </a:srgbClr>
            </a:solidFill>
          </p:spPr>
          <p:txBody>
            <a:bodyPr/>
            <a:lstStyle/>
            <a:p>
              <a:endParaRPr lang="tr-TR"/>
            </a:p>
          </p:txBody>
        </p:sp>
        <p:sp>
          <p:nvSpPr>
            <p:cNvPr id="8" name="TextBox 8"/>
            <p:cNvSpPr txBox="1"/>
            <p:nvPr/>
          </p:nvSpPr>
          <p:spPr>
            <a:xfrm>
              <a:off x="0" y="-152400"/>
              <a:ext cx="11424060" cy="1650153"/>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Hayatımızdaki Önemi</a:t>
              </a:r>
            </a:p>
          </p:txBody>
        </p:sp>
      </p:grpSp>
      <p:grpSp>
        <p:nvGrpSpPr>
          <p:cNvPr id="9" name="Group 9"/>
          <p:cNvGrpSpPr/>
          <p:nvPr/>
        </p:nvGrpSpPr>
        <p:grpSpPr>
          <a:xfrm>
            <a:off x="-151920" y="8338771"/>
            <a:ext cx="3012472" cy="840105"/>
            <a:chOff x="0" y="0"/>
            <a:chExt cx="4016629" cy="1120140"/>
          </a:xfrm>
        </p:grpSpPr>
        <p:sp>
          <p:nvSpPr>
            <p:cNvPr id="10" name="Freeform 10"/>
            <p:cNvSpPr/>
            <p:nvPr/>
          </p:nvSpPr>
          <p:spPr>
            <a:xfrm>
              <a:off x="0" y="0"/>
              <a:ext cx="4016629" cy="1120140"/>
            </a:xfrm>
            <a:custGeom>
              <a:avLst/>
              <a:gdLst/>
              <a:ahLst/>
              <a:cxnLst/>
              <a:rect l="l" t="t" r="r" b="b"/>
              <a:pathLst>
                <a:path w="4016629" h="1120140">
                  <a:moveTo>
                    <a:pt x="0" y="0"/>
                  </a:moveTo>
                  <a:lnTo>
                    <a:pt x="4016629" y="0"/>
                  </a:lnTo>
                  <a:lnTo>
                    <a:pt x="4016629" y="1120140"/>
                  </a:lnTo>
                  <a:lnTo>
                    <a:pt x="0" y="1120140"/>
                  </a:lnTo>
                  <a:close/>
                </a:path>
              </a:pathLst>
            </a:custGeom>
            <a:solidFill>
              <a:srgbClr val="000000">
                <a:alpha val="0"/>
              </a:srgbClr>
            </a:solidFill>
          </p:spPr>
          <p:txBody>
            <a:bodyPr/>
            <a:lstStyle/>
            <a:p>
              <a:endParaRPr lang="tr-TR"/>
            </a:p>
          </p:txBody>
        </p:sp>
        <p:sp>
          <p:nvSpPr>
            <p:cNvPr id="11" name="TextBox 11"/>
            <p:cNvSpPr txBox="1"/>
            <p:nvPr/>
          </p:nvSpPr>
          <p:spPr>
            <a:xfrm>
              <a:off x="0" y="-114300"/>
              <a:ext cx="4016629" cy="1234440"/>
            </a:xfrm>
            <a:prstGeom prst="rect">
              <a:avLst/>
            </a:prstGeom>
          </p:spPr>
          <p:txBody>
            <a:bodyPr lIns="0" tIns="0" rIns="0" bIns="0" rtlCol="0" anchor="t"/>
            <a:lstStyle/>
            <a:p>
              <a:pPr algn="ctr">
                <a:lnSpc>
                  <a:spcPts val="6719"/>
                </a:lnSpc>
              </a:pPr>
              <a:r>
                <a:rPr lang="en-US" sz="4800" b="1">
                  <a:solidFill>
                    <a:srgbClr val="FFFFFF"/>
                  </a:solidFill>
                  <a:latin typeface="Arimo Bold"/>
                  <a:ea typeface="Arimo Bold"/>
                  <a:cs typeface="Arimo Bold"/>
                  <a:sym typeface="Arimo Bold"/>
                </a:rPr>
                <a:t>2</a:t>
              </a:r>
            </a:p>
          </p:txBody>
        </p:sp>
      </p:grpSp>
      <p:grpSp>
        <p:nvGrpSpPr>
          <p:cNvPr id="12" name="Group 12"/>
          <p:cNvGrpSpPr/>
          <p:nvPr/>
        </p:nvGrpSpPr>
        <p:grpSpPr>
          <a:xfrm>
            <a:off x="1794287" y="3534177"/>
            <a:ext cx="15376208" cy="2481580"/>
            <a:chOff x="0" y="0"/>
            <a:chExt cx="20501611" cy="3308773"/>
          </a:xfrm>
        </p:grpSpPr>
        <p:sp>
          <p:nvSpPr>
            <p:cNvPr id="13" name="Freeform 13"/>
            <p:cNvSpPr/>
            <p:nvPr/>
          </p:nvSpPr>
          <p:spPr>
            <a:xfrm>
              <a:off x="0" y="0"/>
              <a:ext cx="20501611" cy="3308773"/>
            </a:xfrm>
            <a:custGeom>
              <a:avLst/>
              <a:gdLst/>
              <a:ahLst/>
              <a:cxnLst/>
              <a:rect l="l" t="t" r="r" b="b"/>
              <a:pathLst>
                <a:path w="20501611" h="3308773">
                  <a:moveTo>
                    <a:pt x="0" y="0"/>
                  </a:moveTo>
                  <a:lnTo>
                    <a:pt x="20501611" y="0"/>
                  </a:lnTo>
                  <a:lnTo>
                    <a:pt x="20501611" y="3308773"/>
                  </a:lnTo>
                  <a:lnTo>
                    <a:pt x="0" y="3308773"/>
                  </a:lnTo>
                  <a:close/>
                </a:path>
              </a:pathLst>
            </a:custGeom>
            <a:solidFill>
              <a:srgbClr val="000000">
                <a:alpha val="0"/>
              </a:srgbClr>
            </a:solidFill>
          </p:spPr>
          <p:txBody>
            <a:bodyPr/>
            <a:lstStyle/>
            <a:p>
              <a:endParaRPr lang="tr-TR"/>
            </a:p>
          </p:txBody>
        </p:sp>
        <p:sp>
          <p:nvSpPr>
            <p:cNvPr id="14" name="TextBox 14"/>
            <p:cNvSpPr txBox="1"/>
            <p:nvPr/>
          </p:nvSpPr>
          <p:spPr>
            <a:xfrm>
              <a:off x="0" y="-76200"/>
              <a:ext cx="20501611" cy="3384973"/>
            </a:xfrm>
            <a:prstGeom prst="rect">
              <a:avLst/>
            </a:prstGeom>
          </p:spPr>
          <p:txBody>
            <a:bodyPr lIns="0" tIns="0" rIns="0" bIns="0" rtlCol="0" anchor="t"/>
            <a:lstStyle/>
            <a:p>
              <a:pPr algn="l">
                <a:lnSpc>
                  <a:spcPts val="3919"/>
                </a:lnSpc>
              </a:pPr>
              <a:r>
                <a:rPr lang="en-US" sz="2799">
                  <a:solidFill>
                    <a:srgbClr val="000000"/>
                  </a:solidFill>
                  <a:latin typeface="Arimo"/>
                  <a:ea typeface="Arimo"/>
                  <a:cs typeface="Arimo"/>
                  <a:sym typeface="Arimo"/>
                </a:rPr>
                <a:t>Öğrenme, problem çözme, karar verme gibi zihinsel işlevleri gerçekleştirebilir. </a:t>
              </a:r>
            </a:p>
            <a:p>
              <a:pPr algn="l">
                <a:lnSpc>
                  <a:spcPts val="3919"/>
                </a:lnSpc>
              </a:pPr>
              <a:endParaRPr lang="en-US" sz="2799">
                <a:solidFill>
                  <a:srgbClr val="000000"/>
                </a:solidFill>
                <a:latin typeface="Arimo"/>
                <a:ea typeface="Arimo"/>
                <a:cs typeface="Arimo"/>
                <a:sym typeface="Arimo"/>
              </a:endParaRPr>
            </a:p>
            <a:p>
              <a:pPr algn="l">
                <a:lnSpc>
                  <a:spcPts val="3919"/>
                </a:lnSpc>
              </a:pPr>
              <a:r>
                <a:rPr lang="en-US" sz="2799">
                  <a:solidFill>
                    <a:srgbClr val="000000"/>
                  </a:solidFill>
                  <a:latin typeface="Arimo"/>
                  <a:ea typeface="Arimo"/>
                  <a:cs typeface="Arimo"/>
                  <a:sym typeface="Arimo"/>
                </a:rPr>
                <a:t>Veri analizi, otomatik kontrol sistemleri, robotik, dil işleme gibi uygulama alanlarında görülür. </a:t>
              </a:r>
            </a:p>
            <a:p>
              <a:pPr algn="l">
                <a:lnSpc>
                  <a:spcPts val="3919"/>
                </a:lnSpc>
              </a:pPr>
              <a:endParaRPr lang="en-US" sz="2799">
                <a:solidFill>
                  <a:srgbClr val="000000"/>
                </a:solidFill>
                <a:latin typeface="Arimo"/>
                <a:ea typeface="Arimo"/>
                <a:cs typeface="Arimo"/>
                <a:sym typeface="Arimo"/>
              </a:endParaRPr>
            </a:p>
            <a:p>
              <a:pPr algn="l">
                <a:lnSpc>
                  <a:spcPts val="3919"/>
                </a:lnSpc>
              </a:pPr>
              <a:r>
                <a:rPr lang="en-US" sz="2799">
                  <a:solidFill>
                    <a:srgbClr val="000000"/>
                  </a:solidFill>
                  <a:latin typeface="Arimo"/>
                  <a:ea typeface="Arimo"/>
                  <a:cs typeface="Arimo"/>
                  <a:sym typeface="Arimo"/>
                </a:rPr>
                <a:t>Sağlık hizmetlerinden finansa, eğitimden otomotiv endüstrisine kadar pek çok alanda kullanılabilir.</a:t>
              </a:r>
            </a:p>
          </p:txBody>
        </p:sp>
      </p:grpSp>
      <p:sp>
        <p:nvSpPr>
          <p:cNvPr id="15" name="Freeform 15"/>
          <p:cNvSpPr/>
          <p:nvPr/>
        </p:nvSpPr>
        <p:spPr>
          <a:xfrm>
            <a:off x="1354317" y="4625226"/>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8">
              <a:extLst>
                <a:ext uri="{96DAC541-7B7A-43D3-8B79-37D633B846F1}">
                  <asvg:svgBlip xmlns:asvg="http://schemas.microsoft.com/office/drawing/2016/SVG/main" r:embed="rId9"/>
                </a:ext>
              </a:extLst>
            </a:blip>
            <a:stretch>
              <a:fillRect t="-132" b="-132"/>
            </a:stretch>
          </a:blipFill>
        </p:spPr>
        <p:txBody>
          <a:bodyPr/>
          <a:lstStyle/>
          <a:p>
            <a:endParaRPr lang="tr-TR"/>
          </a:p>
        </p:txBody>
      </p:sp>
      <p:sp>
        <p:nvSpPr>
          <p:cNvPr id="16" name="Freeform 16"/>
          <p:cNvSpPr/>
          <p:nvPr/>
        </p:nvSpPr>
        <p:spPr>
          <a:xfrm>
            <a:off x="1354317" y="5640075"/>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8">
              <a:extLst>
                <a:ext uri="{96DAC541-7B7A-43D3-8B79-37D633B846F1}">
                  <asvg:svgBlip xmlns:asvg="http://schemas.microsoft.com/office/drawing/2016/SVG/main" r:embed="rId9"/>
                </a:ext>
              </a:extLst>
            </a:blip>
            <a:stretch>
              <a:fillRect t="-132" b="-132"/>
            </a:stretch>
          </a:blipFill>
        </p:spPr>
        <p:txBody>
          <a:bodyPr/>
          <a:lstStyle/>
          <a:p>
            <a:endParaRPr lang="tr-TR"/>
          </a:p>
        </p:txBody>
      </p:sp>
      <p:grpSp>
        <p:nvGrpSpPr>
          <p:cNvPr id="17" name="Group 17"/>
          <p:cNvGrpSpPr/>
          <p:nvPr/>
        </p:nvGrpSpPr>
        <p:grpSpPr>
          <a:xfrm>
            <a:off x="0" y="9441180"/>
            <a:ext cx="18288000" cy="845820"/>
            <a:chOff x="0" y="0"/>
            <a:chExt cx="24384000" cy="1127760"/>
          </a:xfrm>
        </p:grpSpPr>
        <p:sp>
          <p:nvSpPr>
            <p:cNvPr id="18" name="Freeform 18"/>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10"/>
              <a:stretch>
                <a:fillRect t="-629" b="-629"/>
              </a:stretch>
            </a:blipFill>
          </p:spPr>
          <p:txBody>
            <a:bodyPr/>
            <a:lstStyle/>
            <a:p>
              <a:endParaRPr lang="tr-TR"/>
            </a:p>
          </p:txBody>
        </p:sp>
      </p:grpSp>
      <p:grpSp>
        <p:nvGrpSpPr>
          <p:cNvPr id="19" name="Group 19"/>
          <p:cNvGrpSpPr/>
          <p:nvPr/>
        </p:nvGrpSpPr>
        <p:grpSpPr>
          <a:xfrm>
            <a:off x="0" y="55245"/>
            <a:ext cx="18288000" cy="525780"/>
            <a:chOff x="0" y="0"/>
            <a:chExt cx="24384000" cy="701040"/>
          </a:xfrm>
        </p:grpSpPr>
        <p:sp>
          <p:nvSpPr>
            <p:cNvPr id="20" name="Freeform 20"/>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11"/>
              <a:stretch>
                <a:fillRect t="-340" b="-340"/>
              </a:stretch>
            </a:blipFill>
          </p:spPr>
          <p:txBody>
            <a:bodyPr/>
            <a:lstStyle/>
            <a:p>
              <a:endParaRPr lang="tr-T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914346" y="8265152"/>
            <a:ext cx="879941" cy="993148"/>
          </a:xfrm>
          <a:custGeom>
            <a:avLst/>
            <a:gdLst/>
            <a:ahLst/>
            <a:cxnLst/>
            <a:rect l="l" t="t" r="r" b="b"/>
            <a:pathLst>
              <a:path w="879941" h="993148">
                <a:moveTo>
                  <a:pt x="0" y="0"/>
                </a:moveTo>
                <a:lnTo>
                  <a:pt x="879941" y="0"/>
                </a:lnTo>
                <a:lnTo>
                  <a:pt x="879941" y="993148"/>
                </a:lnTo>
                <a:lnTo>
                  <a:pt x="0" y="993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1028700" y="1400038"/>
            <a:ext cx="7154245" cy="1291663"/>
          </a:xfrm>
          <a:custGeom>
            <a:avLst/>
            <a:gdLst/>
            <a:ahLst/>
            <a:cxnLst/>
            <a:rect l="l" t="t" r="r" b="b"/>
            <a:pathLst>
              <a:path w="7154245" h="1291663">
                <a:moveTo>
                  <a:pt x="0" y="0"/>
                </a:moveTo>
                <a:lnTo>
                  <a:pt x="7154245" y="0"/>
                </a:lnTo>
                <a:lnTo>
                  <a:pt x="7154245" y="1291663"/>
                </a:lnTo>
                <a:lnTo>
                  <a:pt x="0" y="1291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5" name="Freeform 5"/>
          <p:cNvSpPr/>
          <p:nvPr/>
        </p:nvSpPr>
        <p:spPr>
          <a:xfrm>
            <a:off x="1354317" y="3610377"/>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8">
              <a:extLst>
                <a:ext uri="{96DAC541-7B7A-43D3-8B79-37D633B846F1}">
                  <asvg:svgBlip xmlns:asvg="http://schemas.microsoft.com/office/drawing/2016/SVG/main" r:embed="rId9"/>
                </a:ext>
              </a:extLst>
            </a:blip>
            <a:stretch>
              <a:fillRect t="-132" b="-132"/>
            </a:stretch>
          </a:blipFill>
        </p:spPr>
        <p:txBody>
          <a:bodyPr/>
          <a:lstStyle/>
          <a:p>
            <a:endParaRPr lang="tr-TR"/>
          </a:p>
        </p:txBody>
      </p:sp>
      <p:grpSp>
        <p:nvGrpSpPr>
          <p:cNvPr id="6" name="Group 6"/>
          <p:cNvGrpSpPr/>
          <p:nvPr/>
        </p:nvGrpSpPr>
        <p:grpSpPr>
          <a:xfrm>
            <a:off x="-476219" y="1462260"/>
            <a:ext cx="9979023" cy="1123315"/>
            <a:chOff x="0" y="0"/>
            <a:chExt cx="13305364" cy="1497753"/>
          </a:xfrm>
        </p:grpSpPr>
        <p:sp>
          <p:nvSpPr>
            <p:cNvPr id="7" name="Freeform 7"/>
            <p:cNvSpPr/>
            <p:nvPr/>
          </p:nvSpPr>
          <p:spPr>
            <a:xfrm>
              <a:off x="0" y="0"/>
              <a:ext cx="13305365" cy="1497753"/>
            </a:xfrm>
            <a:custGeom>
              <a:avLst/>
              <a:gdLst/>
              <a:ahLst/>
              <a:cxnLst/>
              <a:rect l="l" t="t" r="r" b="b"/>
              <a:pathLst>
                <a:path w="13305365" h="1497753">
                  <a:moveTo>
                    <a:pt x="0" y="0"/>
                  </a:moveTo>
                  <a:lnTo>
                    <a:pt x="13305365" y="0"/>
                  </a:lnTo>
                  <a:lnTo>
                    <a:pt x="13305365" y="1497753"/>
                  </a:lnTo>
                  <a:lnTo>
                    <a:pt x="0" y="1497753"/>
                  </a:lnTo>
                  <a:close/>
                </a:path>
              </a:pathLst>
            </a:custGeom>
            <a:solidFill>
              <a:srgbClr val="000000">
                <a:alpha val="0"/>
              </a:srgbClr>
            </a:solidFill>
          </p:spPr>
          <p:txBody>
            <a:bodyPr/>
            <a:lstStyle/>
            <a:p>
              <a:endParaRPr lang="tr-TR"/>
            </a:p>
          </p:txBody>
        </p:sp>
        <p:sp>
          <p:nvSpPr>
            <p:cNvPr id="8" name="TextBox 8"/>
            <p:cNvSpPr txBox="1"/>
            <p:nvPr/>
          </p:nvSpPr>
          <p:spPr>
            <a:xfrm>
              <a:off x="0" y="-152400"/>
              <a:ext cx="13305364" cy="1650153"/>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Temel Prensipleri</a:t>
              </a:r>
            </a:p>
          </p:txBody>
        </p:sp>
      </p:grpSp>
      <p:grpSp>
        <p:nvGrpSpPr>
          <p:cNvPr id="9" name="Group 9"/>
          <p:cNvGrpSpPr/>
          <p:nvPr/>
        </p:nvGrpSpPr>
        <p:grpSpPr>
          <a:xfrm>
            <a:off x="-151920" y="8338771"/>
            <a:ext cx="3012472" cy="840105"/>
            <a:chOff x="0" y="0"/>
            <a:chExt cx="4016629" cy="1120140"/>
          </a:xfrm>
        </p:grpSpPr>
        <p:sp>
          <p:nvSpPr>
            <p:cNvPr id="10" name="Freeform 10"/>
            <p:cNvSpPr/>
            <p:nvPr/>
          </p:nvSpPr>
          <p:spPr>
            <a:xfrm>
              <a:off x="0" y="0"/>
              <a:ext cx="4016629" cy="1120140"/>
            </a:xfrm>
            <a:custGeom>
              <a:avLst/>
              <a:gdLst/>
              <a:ahLst/>
              <a:cxnLst/>
              <a:rect l="l" t="t" r="r" b="b"/>
              <a:pathLst>
                <a:path w="4016629" h="1120140">
                  <a:moveTo>
                    <a:pt x="0" y="0"/>
                  </a:moveTo>
                  <a:lnTo>
                    <a:pt x="4016629" y="0"/>
                  </a:lnTo>
                  <a:lnTo>
                    <a:pt x="4016629" y="1120140"/>
                  </a:lnTo>
                  <a:lnTo>
                    <a:pt x="0" y="1120140"/>
                  </a:lnTo>
                  <a:close/>
                </a:path>
              </a:pathLst>
            </a:custGeom>
            <a:solidFill>
              <a:srgbClr val="000000">
                <a:alpha val="0"/>
              </a:srgbClr>
            </a:solidFill>
          </p:spPr>
          <p:txBody>
            <a:bodyPr/>
            <a:lstStyle/>
            <a:p>
              <a:endParaRPr lang="tr-TR"/>
            </a:p>
          </p:txBody>
        </p:sp>
        <p:sp>
          <p:nvSpPr>
            <p:cNvPr id="11" name="TextBox 11"/>
            <p:cNvSpPr txBox="1"/>
            <p:nvPr/>
          </p:nvSpPr>
          <p:spPr>
            <a:xfrm>
              <a:off x="0" y="-114300"/>
              <a:ext cx="4016629" cy="1234440"/>
            </a:xfrm>
            <a:prstGeom prst="rect">
              <a:avLst/>
            </a:prstGeom>
          </p:spPr>
          <p:txBody>
            <a:bodyPr lIns="0" tIns="0" rIns="0" bIns="0" rtlCol="0" anchor="t"/>
            <a:lstStyle/>
            <a:p>
              <a:pPr algn="ctr">
                <a:lnSpc>
                  <a:spcPts val="6719"/>
                </a:lnSpc>
              </a:pPr>
              <a:r>
                <a:rPr lang="en-US" sz="4800" b="1">
                  <a:solidFill>
                    <a:srgbClr val="FFFFFF"/>
                  </a:solidFill>
                  <a:latin typeface="Arimo Bold"/>
                  <a:ea typeface="Arimo Bold"/>
                  <a:cs typeface="Arimo Bold"/>
                  <a:sym typeface="Arimo Bold"/>
                </a:rPr>
                <a:t>3</a:t>
              </a:r>
            </a:p>
          </p:txBody>
        </p:sp>
      </p:grpSp>
      <p:grpSp>
        <p:nvGrpSpPr>
          <p:cNvPr id="12" name="Group 12"/>
          <p:cNvGrpSpPr/>
          <p:nvPr/>
        </p:nvGrpSpPr>
        <p:grpSpPr>
          <a:xfrm>
            <a:off x="1794287" y="3534177"/>
            <a:ext cx="14773183" cy="1490980"/>
            <a:chOff x="0" y="0"/>
            <a:chExt cx="19697577" cy="1987973"/>
          </a:xfrm>
        </p:grpSpPr>
        <p:sp>
          <p:nvSpPr>
            <p:cNvPr id="13" name="Freeform 13"/>
            <p:cNvSpPr/>
            <p:nvPr/>
          </p:nvSpPr>
          <p:spPr>
            <a:xfrm>
              <a:off x="0" y="0"/>
              <a:ext cx="19697578" cy="1987973"/>
            </a:xfrm>
            <a:custGeom>
              <a:avLst/>
              <a:gdLst/>
              <a:ahLst/>
              <a:cxnLst/>
              <a:rect l="l" t="t" r="r" b="b"/>
              <a:pathLst>
                <a:path w="19697578" h="1987973">
                  <a:moveTo>
                    <a:pt x="0" y="0"/>
                  </a:moveTo>
                  <a:lnTo>
                    <a:pt x="19697578" y="0"/>
                  </a:lnTo>
                  <a:lnTo>
                    <a:pt x="19697578" y="1987973"/>
                  </a:lnTo>
                  <a:lnTo>
                    <a:pt x="0" y="1987973"/>
                  </a:lnTo>
                  <a:close/>
                </a:path>
              </a:pathLst>
            </a:custGeom>
            <a:solidFill>
              <a:srgbClr val="000000">
                <a:alpha val="0"/>
              </a:srgbClr>
            </a:solidFill>
          </p:spPr>
          <p:txBody>
            <a:bodyPr/>
            <a:lstStyle/>
            <a:p>
              <a:endParaRPr lang="tr-TR"/>
            </a:p>
          </p:txBody>
        </p:sp>
        <p:sp>
          <p:nvSpPr>
            <p:cNvPr id="14" name="TextBox 14"/>
            <p:cNvSpPr txBox="1"/>
            <p:nvPr/>
          </p:nvSpPr>
          <p:spPr>
            <a:xfrm>
              <a:off x="0" y="-76200"/>
              <a:ext cx="19697577" cy="2064173"/>
            </a:xfrm>
            <a:prstGeom prst="rect">
              <a:avLst/>
            </a:prstGeom>
          </p:spPr>
          <p:txBody>
            <a:bodyPr lIns="0" tIns="0" rIns="0" bIns="0" rtlCol="0" anchor="t"/>
            <a:lstStyle/>
            <a:p>
              <a:pPr algn="l">
                <a:lnSpc>
                  <a:spcPts val="3919"/>
                </a:lnSpc>
              </a:pPr>
              <a:r>
                <a:rPr lang="en-US" sz="2799">
                  <a:solidFill>
                    <a:srgbClr val="000000"/>
                  </a:solidFill>
                  <a:latin typeface="Arimo"/>
                  <a:ea typeface="Arimo"/>
                  <a:cs typeface="Arimo"/>
                  <a:sym typeface="Arimo"/>
                </a:rPr>
                <a:t>Yapay zekâda temel prensipler, sistemlerin nasıl çalıştığını, nasıl öğrendiğini ve nasıl karar verdiğini belirleyen ana kurallardır. Bu prensipler, yapay zekânın güvenilir, verimli ve etik şekilde kullanılmasını sağlar.</a:t>
              </a:r>
            </a:p>
          </p:txBody>
        </p:sp>
      </p:grpSp>
      <p:grpSp>
        <p:nvGrpSpPr>
          <p:cNvPr id="15" name="Group 15"/>
          <p:cNvGrpSpPr/>
          <p:nvPr/>
        </p:nvGrpSpPr>
        <p:grpSpPr>
          <a:xfrm>
            <a:off x="1794287" y="5460224"/>
            <a:ext cx="10731223" cy="2481580"/>
            <a:chOff x="0" y="0"/>
            <a:chExt cx="14308297" cy="3308773"/>
          </a:xfrm>
        </p:grpSpPr>
        <p:sp>
          <p:nvSpPr>
            <p:cNvPr id="16" name="Freeform 16"/>
            <p:cNvSpPr/>
            <p:nvPr/>
          </p:nvSpPr>
          <p:spPr>
            <a:xfrm>
              <a:off x="0" y="0"/>
              <a:ext cx="14308297" cy="3308773"/>
            </a:xfrm>
            <a:custGeom>
              <a:avLst/>
              <a:gdLst/>
              <a:ahLst/>
              <a:cxnLst/>
              <a:rect l="l" t="t" r="r" b="b"/>
              <a:pathLst>
                <a:path w="14308297" h="3308773">
                  <a:moveTo>
                    <a:pt x="0" y="0"/>
                  </a:moveTo>
                  <a:lnTo>
                    <a:pt x="14308297" y="0"/>
                  </a:lnTo>
                  <a:lnTo>
                    <a:pt x="14308297" y="3308773"/>
                  </a:lnTo>
                  <a:lnTo>
                    <a:pt x="0" y="3308773"/>
                  </a:lnTo>
                  <a:close/>
                </a:path>
              </a:pathLst>
            </a:custGeom>
            <a:solidFill>
              <a:srgbClr val="000000">
                <a:alpha val="0"/>
              </a:srgbClr>
            </a:solidFill>
          </p:spPr>
          <p:txBody>
            <a:bodyPr/>
            <a:lstStyle/>
            <a:p>
              <a:endParaRPr lang="tr-TR"/>
            </a:p>
          </p:txBody>
        </p:sp>
        <p:sp>
          <p:nvSpPr>
            <p:cNvPr id="17" name="TextBox 17"/>
            <p:cNvSpPr txBox="1"/>
            <p:nvPr/>
          </p:nvSpPr>
          <p:spPr>
            <a:xfrm>
              <a:off x="0" y="-76200"/>
              <a:ext cx="14308297" cy="3384973"/>
            </a:xfrm>
            <a:prstGeom prst="rect">
              <a:avLst/>
            </a:prstGeom>
          </p:spPr>
          <p:txBody>
            <a:bodyPr lIns="0" tIns="0" rIns="0" bIns="0" rtlCol="0" anchor="t"/>
            <a:lstStyle/>
            <a:p>
              <a:pPr algn="l">
                <a:lnSpc>
                  <a:spcPts val="3919"/>
                </a:lnSpc>
              </a:pPr>
              <a:r>
                <a:rPr lang="en-US" sz="2799">
                  <a:solidFill>
                    <a:srgbClr val="2279DF"/>
                  </a:solidFill>
                  <a:latin typeface="Arimo"/>
                  <a:ea typeface="Arimo"/>
                  <a:cs typeface="Arimo"/>
                  <a:sym typeface="Arimo"/>
                </a:rPr>
                <a:t>1.</a:t>
              </a:r>
              <a:r>
                <a:rPr lang="en-US" sz="2799">
                  <a:solidFill>
                    <a:srgbClr val="000000"/>
                  </a:solidFill>
                  <a:latin typeface="Arimo"/>
                  <a:ea typeface="Arimo"/>
                  <a:cs typeface="Arimo"/>
                  <a:sym typeface="Arimo"/>
                </a:rPr>
                <a:t> Veri Odaklılık </a:t>
              </a:r>
              <a:r>
                <a:rPr lang="en-US" sz="2799">
                  <a:solidFill>
                    <a:srgbClr val="2279DF"/>
                  </a:solidFill>
                  <a:latin typeface="Arimo"/>
                  <a:ea typeface="Arimo"/>
                  <a:cs typeface="Arimo"/>
                  <a:sym typeface="Arimo"/>
                </a:rPr>
                <a:t>–</a:t>
              </a:r>
              <a:r>
                <a:rPr lang="en-US" sz="2799">
                  <a:solidFill>
                    <a:srgbClr val="000000"/>
                  </a:solidFill>
                  <a:latin typeface="Arimo"/>
                  <a:ea typeface="Arimo"/>
                  <a:cs typeface="Arimo"/>
                  <a:sym typeface="Arimo"/>
                </a:rPr>
                <a:t>Büyük veri setlerini analiz ederek çalışır.</a:t>
              </a:r>
            </a:p>
            <a:p>
              <a:pPr algn="l">
                <a:lnSpc>
                  <a:spcPts val="3919"/>
                </a:lnSpc>
              </a:pPr>
              <a:r>
                <a:rPr lang="en-US" sz="2799">
                  <a:solidFill>
                    <a:srgbClr val="2279DF"/>
                  </a:solidFill>
                  <a:latin typeface="Arimo"/>
                  <a:ea typeface="Arimo"/>
                  <a:cs typeface="Arimo"/>
                  <a:sym typeface="Arimo"/>
                </a:rPr>
                <a:t>2.</a:t>
              </a:r>
              <a:r>
                <a:rPr lang="en-US" sz="2799">
                  <a:solidFill>
                    <a:srgbClr val="000000"/>
                  </a:solidFill>
                  <a:latin typeface="Arimo"/>
                  <a:ea typeface="Arimo"/>
                  <a:cs typeface="Arimo"/>
                  <a:sym typeface="Arimo"/>
                </a:rPr>
                <a:t> Öğrenme Yeteneği </a:t>
              </a:r>
              <a:r>
                <a:rPr lang="en-US" sz="2799">
                  <a:solidFill>
                    <a:srgbClr val="2279DF"/>
                  </a:solidFill>
                  <a:latin typeface="Arimo"/>
                  <a:ea typeface="Arimo"/>
                  <a:cs typeface="Arimo"/>
                  <a:sym typeface="Arimo"/>
                </a:rPr>
                <a:t>–</a:t>
              </a:r>
              <a:r>
                <a:rPr lang="en-US" sz="2799">
                  <a:solidFill>
                    <a:srgbClr val="000000"/>
                  </a:solidFill>
                  <a:latin typeface="Arimo"/>
                  <a:ea typeface="Arimo"/>
                  <a:cs typeface="Arimo"/>
                  <a:sym typeface="Arimo"/>
                </a:rPr>
                <a:t> Deneyimlerden öğrenerek kendini geliştirir.</a:t>
              </a:r>
            </a:p>
            <a:p>
              <a:pPr algn="l">
                <a:lnSpc>
                  <a:spcPts val="3919"/>
                </a:lnSpc>
              </a:pPr>
              <a:r>
                <a:rPr lang="en-US" sz="2799">
                  <a:solidFill>
                    <a:srgbClr val="2279DF"/>
                  </a:solidFill>
                  <a:latin typeface="Arimo"/>
                  <a:ea typeface="Arimo"/>
                  <a:cs typeface="Arimo"/>
                  <a:sym typeface="Arimo"/>
                </a:rPr>
                <a:t>3.</a:t>
              </a:r>
              <a:r>
                <a:rPr lang="en-US" sz="2799">
                  <a:solidFill>
                    <a:srgbClr val="000000"/>
                  </a:solidFill>
                  <a:latin typeface="Arimo"/>
                  <a:ea typeface="Arimo"/>
                  <a:cs typeface="Arimo"/>
                  <a:sym typeface="Arimo"/>
                </a:rPr>
                <a:t> Otomatik Karar Alma </a:t>
              </a:r>
              <a:r>
                <a:rPr lang="en-US" sz="2799">
                  <a:solidFill>
                    <a:srgbClr val="2279DF"/>
                  </a:solidFill>
                  <a:latin typeface="Arimo"/>
                  <a:ea typeface="Arimo"/>
                  <a:cs typeface="Arimo"/>
                  <a:sym typeface="Arimo"/>
                </a:rPr>
                <a:t>– </a:t>
              </a:r>
              <a:r>
                <a:rPr lang="en-US" sz="2799">
                  <a:solidFill>
                    <a:srgbClr val="000000"/>
                  </a:solidFill>
                  <a:latin typeface="Arimo"/>
                  <a:ea typeface="Arimo"/>
                  <a:cs typeface="Arimo"/>
                  <a:sym typeface="Arimo"/>
                </a:rPr>
                <a:t>İnsan müdahalesi olmadan karar verebilir.</a:t>
              </a:r>
            </a:p>
            <a:p>
              <a:pPr algn="l">
                <a:lnSpc>
                  <a:spcPts val="3919"/>
                </a:lnSpc>
              </a:pPr>
              <a:r>
                <a:rPr lang="en-US" sz="2799">
                  <a:solidFill>
                    <a:srgbClr val="2279DF"/>
                  </a:solidFill>
                  <a:latin typeface="Arimo"/>
                  <a:ea typeface="Arimo"/>
                  <a:cs typeface="Arimo"/>
                  <a:sym typeface="Arimo"/>
                </a:rPr>
                <a:t>4.</a:t>
              </a:r>
              <a:r>
                <a:rPr lang="en-US" sz="2799">
                  <a:solidFill>
                    <a:srgbClr val="000000"/>
                  </a:solidFill>
                  <a:latin typeface="Arimo"/>
                  <a:ea typeface="Arimo"/>
                  <a:cs typeface="Arimo"/>
                  <a:sym typeface="Arimo"/>
                </a:rPr>
                <a:t> Uyarlanabilirlik </a:t>
              </a:r>
              <a:r>
                <a:rPr lang="en-US" sz="2799">
                  <a:solidFill>
                    <a:srgbClr val="2279DF"/>
                  </a:solidFill>
                  <a:latin typeface="Arimo"/>
                  <a:ea typeface="Arimo"/>
                  <a:cs typeface="Arimo"/>
                  <a:sym typeface="Arimo"/>
                </a:rPr>
                <a:t>–</a:t>
              </a:r>
              <a:r>
                <a:rPr lang="en-US" sz="2799">
                  <a:solidFill>
                    <a:srgbClr val="000000"/>
                  </a:solidFill>
                  <a:latin typeface="Arimo"/>
                  <a:ea typeface="Arimo"/>
                  <a:cs typeface="Arimo"/>
                  <a:sym typeface="Arimo"/>
                </a:rPr>
                <a:t> Değişen koşullara göre kendini optimize edebilir.</a:t>
              </a:r>
            </a:p>
            <a:p>
              <a:pPr algn="l">
                <a:lnSpc>
                  <a:spcPts val="3919"/>
                </a:lnSpc>
              </a:pPr>
              <a:r>
                <a:rPr lang="en-US" sz="2799">
                  <a:solidFill>
                    <a:srgbClr val="2279DF"/>
                  </a:solidFill>
                  <a:latin typeface="Arimo"/>
                  <a:ea typeface="Arimo"/>
                  <a:cs typeface="Arimo"/>
                  <a:sym typeface="Arimo"/>
                </a:rPr>
                <a:t>5. </a:t>
              </a:r>
              <a:r>
                <a:rPr lang="en-US" sz="2799">
                  <a:solidFill>
                    <a:srgbClr val="000000"/>
                  </a:solidFill>
                  <a:latin typeface="Arimo"/>
                  <a:ea typeface="Arimo"/>
                  <a:cs typeface="Arimo"/>
                  <a:sym typeface="Arimo"/>
                </a:rPr>
                <a:t>Etik ve Güvenlik </a:t>
              </a:r>
              <a:r>
                <a:rPr lang="en-US" sz="2799">
                  <a:solidFill>
                    <a:srgbClr val="2279DF"/>
                  </a:solidFill>
                  <a:latin typeface="Arimo"/>
                  <a:ea typeface="Arimo"/>
                  <a:cs typeface="Arimo"/>
                  <a:sym typeface="Arimo"/>
                </a:rPr>
                <a:t>–</a:t>
              </a:r>
              <a:r>
                <a:rPr lang="en-US" sz="2799">
                  <a:solidFill>
                    <a:srgbClr val="000000"/>
                  </a:solidFill>
                  <a:latin typeface="Arimo"/>
                  <a:ea typeface="Arimo"/>
                  <a:cs typeface="Arimo"/>
                  <a:sym typeface="Arimo"/>
                </a:rPr>
                <a:t> Adil, şeffaf ve güvenli kullanım esas alınır.</a:t>
              </a:r>
            </a:p>
          </p:txBody>
        </p:sp>
      </p:grpSp>
      <p:grpSp>
        <p:nvGrpSpPr>
          <p:cNvPr id="18" name="Group 18"/>
          <p:cNvGrpSpPr/>
          <p:nvPr/>
        </p:nvGrpSpPr>
        <p:grpSpPr>
          <a:xfrm>
            <a:off x="0" y="9441180"/>
            <a:ext cx="18288000" cy="845820"/>
            <a:chOff x="0" y="0"/>
            <a:chExt cx="24384000" cy="1127760"/>
          </a:xfrm>
        </p:grpSpPr>
        <p:sp>
          <p:nvSpPr>
            <p:cNvPr id="19" name="Freeform 19"/>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10"/>
              <a:stretch>
                <a:fillRect t="-629" b="-629"/>
              </a:stretch>
            </a:blipFill>
          </p:spPr>
          <p:txBody>
            <a:bodyPr/>
            <a:lstStyle/>
            <a:p>
              <a:endParaRPr lang="tr-TR"/>
            </a:p>
          </p:txBody>
        </p:sp>
      </p:grpSp>
      <p:grpSp>
        <p:nvGrpSpPr>
          <p:cNvPr id="20" name="Group 20"/>
          <p:cNvGrpSpPr/>
          <p:nvPr/>
        </p:nvGrpSpPr>
        <p:grpSpPr>
          <a:xfrm>
            <a:off x="0" y="55245"/>
            <a:ext cx="18288000" cy="525780"/>
            <a:chOff x="0" y="0"/>
            <a:chExt cx="24384000" cy="701040"/>
          </a:xfrm>
        </p:grpSpPr>
        <p:sp>
          <p:nvSpPr>
            <p:cNvPr id="21" name="Freeform 21"/>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11"/>
              <a:stretch>
                <a:fillRect t="-340" b="-340"/>
              </a:stretch>
            </a:blipFill>
          </p:spPr>
          <p:txBody>
            <a:bodyPr/>
            <a:lstStyle/>
            <a:p>
              <a:endParaRPr lang="tr-T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914346" y="8265152"/>
            <a:ext cx="879941" cy="993148"/>
          </a:xfrm>
          <a:custGeom>
            <a:avLst/>
            <a:gdLst/>
            <a:ahLst/>
            <a:cxnLst/>
            <a:rect l="l" t="t" r="r" b="b"/>
            <a:pathLst>
              <a:path w="879941" h="993148">
                <a:moveTo>
                  <a:pt x="0" y="0"/>
                </a:moveTo>
                <a:lnTo>
                  <a:pt x="879941" y="0"/>
                </a:lnTo>
                <a:lnTo>
                  <a:pt x="879941" y="993148"/>
                </a:lnTo>
                <a:lnTo>
                  <a:pt x="0" y="993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1028700" y="1400038"/>
            <a:ext cx="9864669" cy="1291663"/>
          </a:xfrm>
          <a:custGeom>
            <a:avLst/>
            <a:gdLst/>
            <a:ahLst/>
            <a:cxnLst/>
            <a:rect l="l" t="t" r="r" b="b"/>
            <a:pathLst>
              <a:path w="9864669" h="1291663">
                <a:moveTo>
                  <a:pt x="0" y="0"/>
                </a:moveTo>
                <a:lnTo>
                  <a:pt x="9864669" y="0"/>
                </a:lnTo>
                <a:lnTo>
                  <a:pt x="9864669" y="1291663"/>
                </a:lnTo>
                <a:lnTo>
                  <a:pt x="0" y="1291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5" name="Freeform 5"/>
          <p:cNvSpPr/>
          <p:nvPr/>
        </p:nvSpPr>
        <p:spPr>
          <a:xfrm>
            <a:off x="1354317" y="3587034"/>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8">
              <a:extLst>
                <a:ext uri="{96DAC541-7B7A-43D3-8B79-37D633B846F1}">
                  <asvg:svgBlip xmlns:asvg="http://schemas.microsoft.com/office/drawing/2016/SVG/main" r:embed="rId9"/>
                </a:ext>
              </a:extLst>
            </a:blip>
            <a:stretch>
              <a:fillRect t="-132" b="-132"/>
            </a:stretch>
          </a:blipFill>
        </p:spPr>
        <p:txBody>
          <a:bodyPr/>
          <a:lstStyle/>
          <a:p>
            <a:endParaRPr lang="tr-TR"/>
          </a:p>
        </p:txBody>
      </p:sp>
      <p:grpSp>
        <p:nvGrpSpPr>
          <p:cNvPr id="6" name="Group 6"/>
          <p:cNvGrpSpPr/>
          <p:nvPr/>
        </p:nvGrpSpPr>
        <p:grpSpPr>
          <a:xfrm>
            <a:off x="914346" y="1462260"/>
            <a:ext cx="9979023" cy="1123315"/>
            <a:chOff x="0" y="0"/>
            <a:chExt cx="13305364" cy="1497753"/>
          </a:xfrm>
        </p:grpSpPr>
        <p:sp>
          <p:nvSpPr>
            <p:cNvPr id="7" name="Freeform 7"/>
            <p:cNvSpPr/>
            <p:nvPr/>
          </p:nvSpPr>
          <p:spPr>
            <a:xfrm>
              <a:off x="0" y="0"/>
              <a:ext cx="13305365" cy="1497753"/>
            </a:xfrm>
            <a:custGeom>
              <a:avLst/>
              <a:gdLst/>
              <a:ahLst/>
              <a:cxnLst/>
              <a:rect l="l" t="t" r="r" b="b"/>
              <a:pathLst>
                <a:path w="13305365" h="1497753">
                  <a:moveTo>
                    <a:pt x="0" y="0"/>
                  </a:moveTo>
                  <a:lnTo>
                    <a:pt x="13305365" y="0"/>
                  </a:lnTo>
                  <a:lnTo>
                    <a:pt x="13305365" y="1497753"/>
                  </a:lnTo>
                  <a:lnTo>
                    <a:pt x="0" y="1497753"/>
                  </a:lnTo>
                  <a:close/>
                </a:path>
              </a:pathLst>
            </a:custGeom>
            <a:solidFill>
              <a:srgbClr val="000000">
                <a:alpha val="0"/>
              </a:srgbClr>
            </a:solidFill>
          </p:spPr>
          <p:txBody>
            <a:bodyPr/>
            <a:lstStyle/>
            <a:p>
              <a:endParaRPr lang="tr-TR"/>
            </a:p>
          </p:txBody>
        </p:sp>
        <p:sp>
          <p:nvSpPr>
            <p:cNvPr id="8" name="TextBox 8"/>
            <p:cNvSpPr txBox="1"/>
            <p:nvPr/>
          </p:nvSpPr>
          <p:spPr>
            <a:xfrm>
              <a:off x="0" y="-152400"/>
              <a:ext cx="13305364" cy="1650153"/>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Günlük Hayatta Kullanımı</a:t>
              </a:r>
            </a:p>
          </p:txBody>
        </p:sp>
      </p:grpSp>
      <p:grpSp>
        <p:nvGrpSpPr>
          <p:cNvPr id="9" name="Group 9"/>
          <p:cNvGrpSpPr/>
          <p:nvPr/>
        </p:nvGrpSpPr>
        <p:grpSpPr>
          <a:xfrm>
            <a:off x="-151920" y="8338771"/>
            <a:ext cx="3012472" cy="840105"/>
            <a:chOff x="0" y="0"/>
            <a:chExt cx="4016629" cy="1120140"/>
          </a:xfrm>
        </p:grpSpPr>
        <p:sp>
          <p:nvSpPr>
            <p:cNvPr id="10" name="Freeform 10"/>
            <p:cNvSpPr/>
            <p:nvPr/>
          </p:nvSpPr>
          <p:spPr>
            <a:xfrm>
              <a:off x="0" y="0"/>
              <a:ext cx="4016629" cy="1120140"/>
            </a:xfrm>
            <a:custGeom>
              <a:avLst/>
              <a:gdLst/>
              <a:ahLst/>
              <a:cxnLst/>
              <a:rect l="l" t="t" r="r" b="b"/>
              <a:pathLst>
                <a:path w="4016629" h="1120140">
                  <a:moveTo>
                    <a:pt x="0" y="0"/>
                  </a:moveTo>
                  <a:lnTo>
                    <a:pt x="4016629" y="0"/>
                  </a:lnTo>
                  <a:lnTo>
                    <a:pt x="4016629" y="1120140"/>
                  </a:lnTo>
                  <a:lnTo>
                    <a:pt x="0" y="1120140"/>
                  </a:lnTo>
                  <a:close/>
                </a:path>
              </a:pathLst>
            </a:custGeom>
            <a:solidFill>
              <a:srgbClr val="000000">
                <a:alpha val="0"/>
              </a:srgbClr>
            </a:solidFill>
          </p:spPr>
          <p:txBody>
            <a:bodyPr/>
            <a:lstStyle/>
            <a:p>
              <a:endParaRPr lang="tr-TR"/>
            </a:p>
          </p:txBody>
        </p:sp>
        <p:sp>
          <p:nvSpPr>
            <p:cNvPr id="11" name="TextBox 11"/>
            <p:cNvSpPr txBox="1"/>
            <p:nvPr/>
          </p:nvSpPr>
          <p:spPr>
            <a:xfrm>
              <a:off x="0" y="-114300"/>
              <a:ext cx="4016629" cy="1234440"/>
            </a:xfrm>
            <a:prstGeom prst="rect">
              <a:avLst/>
            </a:prstGeom>
          </p:spPr>
          <p:txBody>
            <a:bodyPr lIns="0" tIns="0" rIns="0" bIns="0" rtlCol="0" anchor="t"/>
            <a:lstStyle/>
            <a:p>
              <a:pPr algn="ctr">
                <a:lnSpc>
                  <a:spcPts val="6719"/>
                </a:lnSpc>
              </a:pPr>
              <a:r>
                <a:rPr lang="en-US" sz="4800" b="1">
                  <a:solidFill>
                    <a:srgbClr val="FFFFFF"/>
                  </a:solidFill>
                  <a:latin typeface="Arimo Bold"/>
                  <a:ea typeface="Arimo Bold"/>
                  <a:cs typeface="Arimo Bold"/>
                  <a:sym typeface="Arimo Bold"/>
                </a:rPr>
                <a:t>4</a:t>
              </a:r>
            </a:p>
          </p:txBody>
        </p:sp>
      </p:grpSp>
      <p:grpSp>
        <p:nvGrpSpPr>
          <p:cNvPr id="12" name="Group 12"/>
          <p:cNvGrpSpPr/>
          <p:nvPr/>
        </p:nvGrpSpPr>
        <p:grpSpPr>
          <a:xfrm>
            <a:off x="1655661" y="3510834"/>
            <a:ext cx="14773183" cy="3967480"/>
            <a:chOff x="0" y="0"/>
            <a:chExt cx="19697577" cy="5289973"/>
          </a:xfrm>
        </p:grpSpPr>
        <p:sp>
          <p:nvSpPr>
            <p:cNvPr id="13" name="Freeform 13"/>
            <p:cNvSpPr/>
            <p:nvPr/>
          </p:nvSpPr>
          <p:spPr>
            <a:xfrm>
              <a:off x="0" y="0"/>
              <a:ext cx="19697578" cy="5289973"/>
            </a:xfrm>
            <a:custGeom>
              <a:avLst/>
              <a:gdLst/>
              <a:ahLst/>
              <a:cxnLst/>
              <a:rect l="l" t="t" r="r" b="b"/>
              <a:pathLst>
                <a:path w="19697578" h="5289973">
                  <a:moveTo>
                    <a:pt x="0" y="0"/>
                  </a:moveTo>
                  <a:lnTo>
                    <a:pt x="19697578" y="0"/>
                  </a:lnTo>
                  <a:lnTo>
                    <a:pt x="19697578" y="5289973"/>
                  </a:lnTo>
                  <a:lnTo>
                    <a:pt x="0" y="5289973"/>
                  </a:lnTo>
                  <a:close/>
                </a:path>
              </a:pathLst>
            </a:custGeom>
            <a:solidFill>
              <a:srgbClr val="000000">
                <a:alpha val="0"/>
              </a:srgbClr>
            </a:solidFill>
          </p:spPr>
          <p:txBody>
            <a:bodyPr/>
            <a:lstStyle/>
            <a:p>
              <a:endParaRPr lang="tr-TR"/>
            </a:p>
          </p:txBody>
        </p:sp>
        <p:sp>
          <p:nvSpPr>
            <p:cNvPr id="14" name="TextBox 14"/>
            <p:cNvSpPr txBox="1"/>
            <p:nvPr/>
          </p:nvSpPr>
          <p:spPr>
            <a:xfrm>
              <a:off x="0" y="-76200"/>
              <a:ext cx="19697577" cy="5366173"/>
            </a:xfrm>
            <a:prstGeom prst="rect">
              <a:avLst/>
            </a:prstGeom>
          </p:spPr>
          <p:txBody>
            <a:bodyPr lIns="0" tIns="0" rIns="0" bIns="0" rtlCol="0" anchor="t"/>
            <a:lstStyle/>
            <a:p>
              <a:pPr algn="l">
                <a:lnSpc>
                  <a:spcPts val="3919"/>
                </a:lnSpc>
              </a:pPr>
              <a:r>
                <a:rPr lang="en-US" sz="2799">
                  <a:solidFill>
                    <a:srgbClr val="000000"/>
                  </a:solidFill>
                  <a:latin typeface="Arimo"/>
                  <a:ea typeface="Arimo"/>
                  <a:cs typeface="Arimo"/>
                  <a:sym typeface="Arimo"/>
                </a:rPr>
                <a:t>Yapay zekâ, günlük hayatımızın birçok alanında aktif olarak kullanılmaktadır:</a:t>
              </a:r>
            </a:p>
            <a:p>
              <a:pPr marL="639958" lvl="2" indent="-213319" algn="l">
                <a:lnSpc>
                  <a:spcPts val="3919"/>
                </a:lnSpc>
                <a:buFont typeface="Arial"/>
                <a:buChar char="⚬"/>
              </a:pPr>
              <a:r>
                <a:rPr lang="en-US" sz="2799" b="1">
                  <a:solidFill>
                    <a:srgbClr val="000000"/>
                  </a:solidFill>
                  <a:latin typeface="Arimo Bold"/>
                  <a:ea typeface="Arimo Bold"/>
                  <a:cs typeface="Arimo Bold"/>
                  <a:sym typeface="Arimo Bold"/>
                </a:rPr>
                <a:t>Sanal Asistanlar: </a:t>
              </a:r>
              <a:r>
                <a:rPr lang="en-US" sz="2799">
                  <a:solidFill>
                    <a:srgbClr val="000000"/>
                  </a:solidFill>
                  <a:latin typeface="Arimo"/>
                  <a:ea typeface="Arimo"/>
                  <a:cs typeface="Arimo"/>
                  <a:sym typeface="Arimo"/>
                </a:rPr>
                <a:t>Siri, Alexa gibi sesli komutları anlayan sistemler.</a:t>
              </a:r>
            </a:p>
            <a:p>
              <a:pPr marL="639958" lvl="2" indent="-213319" algn="l">
                <a:lnSpc>
                  <a:spcPts val="3919"/>
                </a:lnSpc>
                <a:buFont typeface="Arial"/>
                <a:buChar char="⚬"/>
              </a:pPr>
              <a:r>
                <a:rPr lang="en-US" sz="2799" b="1">
                  <a:solidFill>
                    <a:srgbClr val="000000"/>
                  </a:solidFill>
                  <a:latin typeface="Arimo Bold"/>
                  <a:ea typeface="Arimo Bold"/>
                  <a:cs typeface="Arimo Bold"/>
                  <a:sym typeface="Arimo Bold"/>
                </a:rPr>
                <a:t>İçerik Önerileri: </a:t>
              </a:r>
              <a:r>
                <a:rPr lang="en-US" sz="2799">
                  <a:solidFill>
                    <a:srgbClr val="000000"/>
                  </a:solidFill>
                  <a:latin typeface="Arimo"/>
                  <a:ea typeface="Arimo"/>
                  <a:cs typeface="Arimo"/>
                  <a:sym typeface="Arimo"/>
                </a:rPr>
                <a:t>Netflix, YouTube ve Spotify’da kişiselleştirilmiş öneriler.</a:t>
              </a:r>
            </a:p>
            <a:p>
              <a:pPr marL="639958" lvl="2" indent="-213319" algn="l">
                <a:lnSpc>
                  <a:spcPts val="3919"/>
                </a:lnSpc>
                <a:buFont typeface="Arial"/>
                <a:buChar char="⚬"/>
              </a:pPr>
              <a:r>
                <a:rPr lang="en-US" sz="2799" b="1">
                  <a:solidFill>
                    <a:srgbClr val="000000"/>
                  </a:solidFill>
                  <a:latin typeface="Arimo Bold"/>
                  <a:ea typeface="Arimo Bold"/>
                  <a:cs typeface="Arimo Bold"/>
                  <a:sym typeface="Arimo Bold"/>
                </a:rPr>
                <a:t>Navigasyon: </a:t>
              </a:r>
              <a:r>
                <a:rPr lang="en-US" sz="2799">
                  <a:solidFill>
                    <a:srgbClr val="000000"/>
                  </a:solidFill>
                  <a:latin typeface="Arimo"/>
                  <a:ea typeface="Arimo"/>
                  <a:cs typeface="Arimo"/>
                  <a:sym typeface="Arimo"/>
                </a:rPr>
                <a:t>Google Maps, trafik verilerini analiz ederek en iyi rotayı belirler.</a:t>
              </a:r>
            </a:p>
            <a:p>
              <a:pPr marL="639958" lvl="2" indent="-213319" algn="l">
                <a:lnSpc>
                  <a:spcPts val="3919"/>
                </a:lnSpc>
                <a:buFont typeface="Arial"/>
                <a:buChar char="⚬"/>
              </a:pPr>
              <a:r>
                <a:rPr lang="en-US" sz="2799" b="1">
                  <a:solidFill>
                    <a:srgbClr val="000000"/>
                  </a:solidFill>
                  <a:latin typeface="Arimo Bold"/>
                  <a:ea typeface="Arimo Bold"/>
                  <a:cs typeface="Arimo Bold"/>
                  <a:sym typeface="Arimo Bold"/>
                </a:rPr>
                <a:t>E-Ticaret:</a:t>
              </a:r>
              <a:r>
                <a:rPr lang="en-US" sz="2799">
                  <a:solidFill>
                    <a:srgbClr val="000000"/>
                  </a:solidFill>
                  <a:latin typeface="Arimo"/>
                  <a:ea typeface="Arimo"/>
                  <a:cs typeface="Arimo"/>
                  <a:sym typeface="Arimo"/>
                </a:rPr>
                <a:t> Amazon gibi platformlar, alışveriş alışkanlıklarına göre öneriler sunar.</a:t>
              </a:r>
            </a:p>
            <a:p>
              <a:pPr marL="639958" lvl="2" indent="-213319" algn="l">
                <a:lnSpc>
                  <a:spcPts val="3919"/>
                </a:lnSpc>
                <a:buFont typeface="Arial"/>
                <a:buChar char="⚬"/>
              </a:pPr>
              <a:r>
                <a:rPr lang="en-US" sz="2799" b="1">
                  <a:solidFill>
                    <a:srgbClr val="000000"/>
                  </a:solidFill>
                  <a:latin typeface="Arimo Bold"/>
                  <a:ea typeface="Arimo Bold"/>
                  <a:cs typeface="Arimo Bold"/>
                  <a:sym typeface="Arimo Bold"/>
                </a:rPr>
                <a:t>Sağlık:</a:t>
              </a:r>
              <a:r>
                <a:rPr lang="en-US" sz="2799">
                  <a:solidFill>
                    <a:srgbClr val="000000"/>
                  </a:solidFill>
                  <a:latin typeface="Arimo"/>
                  <a:ea typeface="Arimo"/>
                  <a:cs typeface="Arimo"/>
                  <a:sym typeface="Arimo"/>
                </a:rPr>
                <a:t> Hastalık teşhisinde yapay zekâ destekli analizler.</a:t>
              </a:r>
            </a:p>
            <a:p>
              <a:pPr marL="639958" lvl="2" indent="-213319" algn="l">
                <a:lnSpc>
                  <a:spcPts val="3919"/>
                </a:lnSpc>
                <a:buFont typeface="Arial"/>
                <a:buChar char="⚬"/>
              </a:pPr>
              <a:r>
                <a:rPr lang="en-US" sz="2799" b="1">
                  <a:solidFill>
                    <a:srgbClr val="000000"/>
                  </a:solidFill>
                  <a:latin typeface="Arimo Bold"/>
                  <a:ea typeface="Arimo Bold"/>
                  <a:cs typeface="Arimo Bold"/>
                  <a:sym typeface="Arimo Bold"/>
                </a:rPr>
                <a:t>Finans:</a:t>
              </a:r>
              <a:r>
                <a:rPr lang="en-US" sz="2799">
                  <a:solidFill>
                    <a:srgbClr val="000000"/>
                  </a:solidFill>
                  <a:latin typeface="Arimo"/>
                  <a:ea typeface="Arimo"/>
                  <a:cs typeface="Arimo"/>
                  <a:sym typeface="Arimo"/>
                </a:rPr>
                <a:t> Bankalarda dolandırıcılığı önleme ve risk analizi.</a:t>
              </a:r>
            </a:p>
            <a:p>
              <a:pPr marL="639958" lvl="2" indent="-213319" algn="l">
                <a:lnSpc>
                  <a:spcPts val="3919"/>
                </a:lnSpc>
                <a:buFont typeface="Arial"/>
                <a:buChar char="⚬"/>
              </a:pPr>
              <a:r>
                <a:rPr lang="en-US" sz="2799" b="1">
                  <a:solidFill>
                    <a:srgbClr val="000000"/>
                  </a:solidFill>
                  <a:latin typeface="Arimo Bold"/>
                  <a:ea typeface="Arimo Bold"/>
                  <a:cs typeface="Arimo Bold"/>
                  <a:sym typeface="Arimo Bold"/>
                </a:rPr>
                <a:t>Eğitim:</a:t>
              </a:r>
              <a:r>
                <a:rPr lang="en-US" sz="2799">
                  <a:solidFill>
                    <a:srgbClr val="000000"/>
                  </a:solidFill>
                  <a:latin typeface="Arimo"/>
                  <a:ea typeface="Arimo"/>
                  <a:cs typeface="Arimo"/>
                  <a:sym typeface="Arimo"/>
                </a:rPr>
                <a:t> Duolingo gibi uygulamalar, kişiye özel öğrenme deneyimi sunar.</a:t>
              </a:r>
            </a:p>
          </p:txBody>
        </p:sp>
      </p:grpSp>
      <p:grpSp>
        <p:nvGrpSpPr>
          <p:cNvPr id="15" name="Group 15"/>
          <p:cNvGrpSpPr/>
          <p:nvPr/>
        </p:nvGrpSpPr>
        <p:grpSpPr>
          <a:xfrm>
            <a:off x="0" y="9441180"/>
            <a:ext cx="18288000" cy="845820"/>
            <a:chOff x="0" y="0"/>
            <a:chExt cx="24384000" cy="1127760"/>
          </a:xfrm>
        </p:grpSpPr>
        <p:sp>
          <p:nvSpPr>
            <p:cNvPr id="16" name="Freeform 16"/>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10"/>
              <a:stretch>
                <a:fillRect t="-629" b="-629"/>
              </a:stretch>
            </a:blipFill>
          </p:spPr>
          <p:txBody>
            <a:bodyPr/>
            <a:lstStyle/>
            <a:p>
              <a:endParaRPr lang="tr-TR"/>
            </a:p>
          </p:txBody>
        </p:sp>
      </p:grpSp>
      <p:grpSp>
        <p:nvGrpSpPr>
          <p:cNvPr id="17" name="Group 17"/>
          <p:cNvGrpSpPr/>
          <p:nvPr/>
        </p:nvGrpSpPr>
        <p:grpSpPr>
          <a:xfrm>
            <a:off x="0" y="55245"/>
            <a:ext cx="18288000" cy="525780"/>
            <a:chOff x="0" y="0"/>
            <a:chExt cx="24384000" cy="701040"/>
          </a:xfrm>
        </p:grpSpPr>
        <p:sp>
          <p:nvSpPr>
            <p:cNvPr id="18" name="Freeform 18"/>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11"/>
              <a:stretch>
                <a:fillRect t="-340" b="-340"/>
              </a:stretch>
            </a:blipFill>
          </p:spPr>
          <p:txBody>
            <a:bodyPr/>
            <a:lstStyle/>
            <a:p>
              <a:endParaRPr lang="tr-T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914346" y="8265152"/>
            <a:ext cx="879941" cy="993148"/>
          </a:xfrm>
          <a:custGeom>
            <a:avLst/>
            <a:gdLst/>
            <a:ahLst/>
            <a:cxnLst/>
            <a:rect l="l" t="t" r="r" b="b"/>
            <a:pathLst>
              <a:path w="879941" h="993148">
                <a:moveTo>
                  <a:pt x="0" y="0"/>
                </a:moveTo>
                <a:lnTo>
                  <a:pt x="879941" y="0"/>
                </a:lnTo>
                <a:lnTo>
                  <a:pt x="879941" y="993148"/>
                </a:lnTo>
                <a:lnTo>
                  <a:pt x="0" y="993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1028700" y="1400038"/>
            <a:ext cx="4726647" cy="1291663"/>
          </a:xfrm>
          <a:custGeom>
            <a:avLst/>
            <a:gdLst/>
            <a:ahLst/>
            <a:cxnLst/>
            <a:rect l="l" t="t" r="r" b="b"/>
            <a:pathLst>
              <a:path w="4726647" h="1291663">
                <a:moveTo>
                  <a:pt x="0" y="0"/>
                </a:moveTo>
                <a:lnTo>
                  <a:pt x="4726647" y="0"/>
                </a:lnTo>
                <a:lnTo>
                  <a:pt x="4726647" y="1291663"/>
                </a:lnTo>
                <a:lnTo>
                  <a:pt x="0" y="1291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5" name="Freeform 5"/>
          <p:cNvSpPr/>
          <p:nvPr/>
        </p:nvSpPr>
        <p:spPr>
          <a:xfrm>
            <a:off x="1354317" y="3587034"/>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8">
              <a:extLst>
                <a:ext uri="{96DAC541-7B7A-43D3-8B79-37D633B846F1}">
                  <asvg:svgBlip xmlns:asvg="http://schemas.microsoft.com/office/drawing/2016/SVG/main" r:embed="rId9"/>
                </a:ext>
              </a:extLst>
            </a:blip>
            <a:stretch>
              <a:fillRect t="-132" b="-132"/>
            </a:stretch>
          </a:blipFill>
        </p:spPr>
        <p:txBody>
          <a:bodyPr/>
          <a:lstStyle/>
          <a:p>
            <a:endParaRPr lang="tr-TR"/>
          </a:p>
        </p:txBody>
      </p:sp>
      <p:grpSp>
        <p:nvGrpSpPr>
          <p:cNvPr id="6" name="Group 6"/>
          <p:cNvGrpSpPr/>
          <p:nvPr/>
        </p:nvGrpSpPr>
        <p:grpSpPr>
          <a:xfrm>
            <a:off x="914346" y="1462260"/>
            <a:ext cx="5046689" cy="1123315"/>
            <a:chOff x="0" y="0"/>
            <a:chExt cx="6728919" cy="1497753"/>
          </a:xfrm>
        </p:grpSpPr>
        <p:sp>
          <p:nvSpPr>
            <p:cNvPr id="7" name="Freeform 7"/>
            <p:cNvSpPr/>
            <p:nvPr/>
          </p:nvSpPr>
          <p:spPr>
            <a:xfrm>
              <a:off x="0" y="0"/>
              <a:ext cx="6728919" cy="1497753"/>
            </a:xfrm>
            <a:custGeom>
              <a:avLst/>
              <a:gdLst/>
              <a:ahLst/>
              <a:cxnLst/>
              <a:rect l="l" t="t" r="r" b="b"/>
              <a:pathLst>
                <a:path w="6728919" h="1497753">
                  <a:moveTo>
                    <a:pt x="0" y="0"/>
                  </a:moveTo>
                  <a:lnTo>
                    <a:pt x="6728919" y="0"/>
                  </a:lnTo>
                  <a:lnTo>
                    <a:pt x="6728919" y="1497753"/>
                  </a:lnTo>
                  <a:lnTo>
                    <a:pt x="0" y="1497753"/>
                  </a:lnTo>
                  <a:close/>
                </a:path>
              </a:pathLst>
            </a:custGeom>
            <a:solidFill>
              <a:srgbClr val="000000">
                <a:alpha val="0"/>
              </a:srgbClr>
            </a:solidFill>
          </p:spPr>
          <p:txBody>
            <a:bodyPr/>
            <a:lstStyle/>
            <a:p>
              <a:endParaRPr lang="tr-TR"/>
            </a:p>
          </p:txBody>
        </p:sp>
        <p:sp>
          <p:nvSpPr>
            <p:cNvPr id="8" name="TextBox 8"/>
            <p:cNvSpPr txBox="1"/>
            <p:nvPr/>
          </p:nvSpPr>
          <p:spPr>
            <a:xfrm>
              <a:off x="0" y="-152400"/>
              <a:ext cx="6728919" cy="1650153"/>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Avantajları</a:t>
              </a:r>
            </a:p>
          </p:txBody>
        </p:sp>
      </p:grpSp>
      <p:grpSp>
        <p:nvGrpSpPr>
          <p:cNvPr id="9" name="Group 9"/>
          <p:cNvGrpSpPr/>
          <p:nvPr/>
        </p:nvGrpSpPr>
        <p:grpSpPr>
          <a:xfrm>
            <a:off x="-151920" y="8338771"/>
            <a:ext cx="3012472" cy="840105"/>
            <a:chOff x="0" y="0"/>
            <a:chExt cx="4016629" cy="1120140"/>
          </a:xfrm>
        </p:grpSpPr>
        <p:sp>
          <p:nvSpPr>
            <p:cNvPr id="10" name="Freeform 10"/>
            <p:cNvSpPr/>
            <p:nvPr/>
          </p:nvSpPr>
          <p:spPr>
            <a:xfrm>
              <a:off x="0" y="0"/>
              <a:ext cx="4016629" cy="1120140"/>
            </a:xfrm>
            <a:custGeom>
              <a:avLst/>
              <a:gdLst/>
              <a:ahLst/>
              <a:cxnLst/>
              <a:rect l="l" t="t" r="r" b="b"/>
              <a:pathLst>
                <a:path w="4016629" h="1120140">
                  <a:moveTo>
                    <a:pt x="0" y="0"/>
                  </a:moveTo>
                  <a:lnTo>
                    <a:pt x="4016629" y="0"/>
                  </a:lnTo>
                  <a:lnTo>
                    <a:pt x="4016629" y="1120140"/>
                  </a:lnTo>
                  <a:lnTo>
                    <a:pt x="0" y="1120140"/>
                  </a:lnTo>
                  <a:close/>
                </a:path>
              </a:pathLst>
            </a:custGeom>
            <a:solidFill>
              <a:srgbClr val="000000">
                <a:alpha val="0"/>
              </a:srgbClr>
            </a:solidFill>
          </p:spPr>
          <p:txBody>
            <a:bodyPr/>
            <a:lstStyle/>
            <a:p>
              <a:endParaRPr lang="tr-TR"/>
            </a:p>
          </p:txBody>
        </p:sp>
        <p:sp>
          <p:nvSpPr>
            <p:cNvPr id="11" name="TextBox 11"/>
            <p:cNvSpPr txBox="1"/>
            <p:nvPr/>
          </p:nvSpPr>
          <p:spPr>
            <a:xfrm>
              <a:off x="0" y="-114300"/>
              <a:ext cx="4016629" cy="1234440"/>
            </a:xfrm>
            <a:prstGeom prst="rect">
              <a:avLst/>
            </a:prstGeom>
          </p:spPr>
          <p:txBody>
            <a:bodyPr lIns="0" tIns="0" rIns="0" bIns="0" rtlCol="0" anchor="t"/>
            <a:lstStyle/>
            <a:p>
              <a:pPr algn="ctr">
                <a:lnSpc>
                  <a:spcPts val="6719"/>
                </a:lnSpc>
              </a:pPr>
              <a:r>
                <a:rPr lang="en-US" sz="4800" b="1">
                  <a:solidFill>
                    <a:srgbClr val="FFFFFF"/>
                  </a:solidFill>
                  <a:latin typeface="Arimo Bold"/>
                  <a:ea typeface="Arimo Bold"/>
                  <a:cs typeface="Arimo Bold"/>
                  <a:sym typeface="Arimo Bold"/>
                </a:rPr>
                <a:t>5</a:t>
              </a:r>
            </a:p>
          </p:txBody>
        </p:sp>
      </p:grpSp>
      <p:grpSp>
        <p:nvGrpSpPr>
          <p:cNvPr id="12" name="Group 12"/>
          <p:cNvGrpSpPr/>
          <p:nvPr/>
        </p:nvGrpSpPr>
        <p:grpSpPr>
          <a:xfrm>
            <a:off x="1794287" y="3320334"/>
            <a:ext cx="14773183" cy="6066536"/>
            <a:chOff x="0" y="0"/>
            <a:chExt cx="19697577" cy="8088715"/>
          </a:xfrm>
        </p:grpSpPr>
        <p:sp>
          <p:nvSpPr>
            <p:cNvPr id="13" name="Freeform 13"/>
            <p:cNvSpPr/>
            <p:nvPr/>
          </p:nvSpPr>
          <p:spPr>
            <a:xfrm>
              <a:off x="0" y="0"/>
              <a:ext cx="19697578" cy="8088715"/>
            </a:xfrm>
            <a:custGeom>
              <a:avLst/>
              <a:gdLst/>
              <a:ahLst/>
              <a:cxnLst/>
              <a:rect l="l" t="t" r="r" b="b"/>
              <a:pathLst>
                <a:path w="19697578" h="8088715">
                  <a:moveTo>
                    <a:pt x="0" y="0"/>
                  </a:moveTo>
                  <a:lnTo>
                    <a:pt x="19697578" y="0"/>
                  </a:lnTo>
                  <a:lnTo>
                    <a:pt x="19697578" y="8088715"/>
                  </a:lnTo>
                  <a:lnTo>
                    <a:pt x="0" y="8088715"/>
                  </a:lnTo>
                  <a:close/>
                </a:path>
              </a:pathLst>
            </a:custGeom>
            <a:solidFill>
              <a:srgbClr val="000000">
                <a:alpha val="0"/>
              </a:srgbClr>
            </a:solidFill>
          </p:spPr>
          <p:txBody>
            <a:bodyPr/>
            <a:lstStyle/>
            <a:p>
              <a:endParaRPr lang="tr-TR"/>
            </a:p>
          </p:txBody>
        </p:sp>
        <p:sp>
          <p:nvSpPr>
            <p:cNvPr id="14" name="TextBox 14"/>
            <p:cNvSpPr txBox="1"/>
            <p:nvPr/>
          </p:nvSpPr>
          <p:spPr>
            <a:xfrm>
              <a:off x="0" y="-266700"/>
              <a:ext cx="19697577" cy="8355415"/>
            </a:xfrm>
            <a:prstGeom prst="rect">
              <a:avLst/>
            </a:prstGeom>
          </p:spPr>
          <p:txBody>
            <a:bodyPr lIns="0" tIns="0" rIns="0" bIns="0" rtlCol="0" anchor="t"/>
            <a:lstStyle/>
            <a:p>
              <a:pPr algn="l">
                <a:lnSpc>
                  <a:spcPts val="5963"/>
                </a:lnSpc>
              </a:pPr>
              <a:r>
                <a:rPr lang="en-US" sz="2799" b="1">
                  <a:solidFill>
                    <a:srgbClr val="000000"/>
                  </a:solidFill>
                  <a:latin typeface="Arimo Bold"/>
                  <a:ea typeface="Arimo Bold"/>
                  <a:cs typeface="Arimo Bold"/>
                  <a:sym typeface="Arimo Bold"/>
                </a:rPr>
                <a:t>1. Verimlilik ve Hız: </a:t>
              </a:r>
              <a:r>
                <a:rPr lang="en-US" sz="2799">
                  <a:solidFill>
                    <a:srgbClr val="000000"/>
                  </a:solidFill>
                  <a:latin typeface="Arimo"/>
                  <a:ea typeface="Arimo"/>
                  <a:cs typeface="Arimo"/>
                  <a:sym typeface="Arimo"/>
                </a:rPr>
                <a:t>Büyük veri setlerini hızlıca analiz ederek karar verme sürecini hızlandırır.</a:t>
              </a:r>
            </a:p>
            <a:p>
              <a:pPr algn="l">
                <a:lnSpc>
                  <a:spcPts val="5963"/>
                </a:lnSpc>
              </a:pPr>
              <a:r>
                <a:rPr lang="en-US" sz="2799" b="1">
                  <a:solidFill>
                    <a:srgbClr val="000000"/>
                  </a:solidFill>
                  <a:latin typeface="Arimo Bold"/>
                  <a:ea typeface="Arimo Bold"/>
                  <a:cs typeface="Arimo Bold"/>
                  <a:sym typeface="Arimo Bold"/>
                </a:rPr>
                <a:t>2. Otomasyon: </a:t>
              </a:r>
              <a:r>
                <a:rPr lang="en-US" sz="2799">
                  <a:solidFill>
                    <a:srgbClr val="000000"/>
                  </a:solidFill>
                  <a:latin typeface="Arimo"/>
                  <a:ea typeface="Arimo"/>
                  <a:cs typeface="Arimo"/>
                  <a:sym typeface="Arimo"/>
                </a:rPr>
                <a:t>İnsan müdahalesi olmadan işlemleri otomatikleştirir, verimlilik sağlar.</a:t>
              </a:r>
            </a:p>
            <a:p>
              <a:pPr algn="l">
                <a:lnSpc>
                  <a:spcPts val="5963"/>
                </a:lnSpc>
              </a:pPr>
              <a:r>
                <a:rPr lang="en-US" sz="2799" b="1">
                  <a:solidFill>
                    <a:srgbClr val="000000"/>
                  </a:solidFill>
                  <a:latin typeface="Arimo Bold"/>
                  <a:ea typeface="Arimo Bold"/>
                  <a:cs typeface="Arimo Bold"/>
                  <a:sym typeface="Arimo Bold"/>
                </a:rPr>
                <a:t>3. Hata Oranının Azalması:</a:t>
              </a:r>
              <a:r>
                <a:rPr lang="en-US" sz="2799">
                  <a:solidFill>
                    <a:srgbClr val="000000"/>
                  </a:solidFill>
                  <a:latin typeface="Arimo"/>
                  <a:ea typeface="Arimo"/>
                  <a:cs typeface="Arimo"/>
                  <a:sym typeface="Arimo"/>
                </a:rPr>
                <a:t> Daha doğru sonuçlar elde edilmesini sağlar.</a:t>
              </a:r>
            </a:p>
            <a:p>
              <a:pPr algn="l">
                <a:lnSpc>
                  <a:spcPts val="5963"/>
                </a:lnSpc>
              </a:pPr>
              <a:r>
                <a:rPr lang="en-US" sz="2799" b="1">
                  <a:solidFill>
                    <a:srgbClr val="000000"/>
                  </a:solidFill>
                  <a:latin typeface="Arimo Bold"/>
                  <a:ea typeface="Arimo Bold"/>
                  <a:cs typeface="Arimo Bold"/>
                  <a:sym typeface="Arimo Bold"/>
                </a:rPr>
                <a:t>4. Kişiselleştirilmiş Deneyimler:</a:t>
              </a:r>
              <a:r>
                <a:rPr lang="en-US" sz="2799">
                  <a:solidFill>
                    <a:srgbClr val="000000"/>
                  </a:solidFill>
                  <a:latin typeface="Arimo"/>
                  <a:ea typeface="Arimo"/>
                  <a:cs typeface="Arimo"/>
                  <a:sym typeface="Arimo"/>
                </a:rPr>
                <a:t> Kullanıcı tercihlerine dayalı içerik önerileri sunar.</a:t>
              </a:r>
            </a:p>
            <a:p>
              <a:pPr algn="l">
                <a:lnSpc>
                  <a:spcPts val="5963"/>
                </a:lnSpc>
              </a:pPr>
              <a:r>
                <a:rPr lang="en-US" sz="2799" b="1">
                  <a:solidFill>
                    <a:srgbClr val="000000"/>
                  </a:solidFill>
                  <a:latin typeface="Arimo Bold"/>
                  <a:ea typeface="Arimo Bold"/>
                  <a:cs typeface="Arimo Bold"/>
                  <a:sym typeface="Arimo Bold"/>
                </a:rPr>
                <a:t>5. Yeni İş Alanları: </a:t>
              </a:r>
              <a:r>
                <a:rPr lang="en-US" sz="2799">
                  <a:solidFill>
                    <a:srgbClr val="000000"/>
                  </a:solidFill>
                  <a:latin typeface="Arimo"/>
                  <a:ea typeface="Arimo"/>
                  <a:cs typeface="Arimo"/>
                  <a:sym typeface="Arimo"/>
                </a:rPr>
                <a:t>Yeni teknoloji ve veri analiz alanlarında iş olanakları yaratır.</a:t>
              </a:r>
            </a:p>
            <a:p>
              <a:pPr algn="l">
                <a:lnSpc>
                  <a:spcPts val="5963"/>
                </a:lnSpc>
              </a:pPr>
              <a:r>
                <a:rPr lang="en-US" sz="2799" b="1">
                  <a:solidFill>
                    <a:srgbClr val="000000"/>
                  </a:solidFill>
                  <a:latin typeface="Arimo Bold"/>
                  <a:ea typeface="Arimo Bold"/>
                  <a:cs typeface="Arimo Bold"/>
                  <a:sym typeface="Arimo Bold"/>
                </a:rPr>
                <a:t>6. Zor Problemleri Çözme:</a:t>
              </a:r>
              <a:r>
                <a:rPr lang="en-US" sz="2799">
                  <a:solidFill>
                    <a:srgbClr val="000000"/>
                  </a:solidFill>
                  <a:latin typeface="Arimo"/>
                  <a:ea typeface="Arimo"/>
                  <a:cs typeface="Arimo"/>
                  <a:sym typeface="Arimo"/>
                </a:rPr>
                <a:t> Karmaşık sorunları hızlı ve etkili bir şekilde çözer.</a:t>
              </a:r>
            </a:p>
            <a:p>
              <a:pPr algn="l">
                <a:lnSpc>
                  <a:spcPts val="3919"/>
                </a:lnSpc>
              </a:pPr>
              <a:endParaRPr lang="en-US" sz="2799">
                <a:solidFill>
                  <a:srgbClr val="000000"/>
                </a:solidFill>
                <a:latin typeface="Arimo"/>
                <a:ea typeface="Arimo"/>
                <a:cs typeface="Arimo"/>
                <a:sym typeface="Arimo"/>
              </a:endParaRPr>
            </a:p>
            <a:p>
              <a:pPr algn="l">
                <a:lnSpc>
                  <a:spcPts val="3919"/>
                </a:lnSpc>
              </a:pPr>
              <a:endParaRPr lang="en-US" sz="2799">
                <a:solidFill>
                  <a:srgbClr val="000000"/>
                </a:solidFill>
                <a:latin typeface="Arimo"/>
                <a:ea typeface="Arimo"/>
                <a:cs typeface="Arimo"/>
                <a:sym typeface="Arimo"/>
              </a:endParaRPr>
            </a:p>
            <a:p>
              <a:pPr algn="l">
                <a:lnSpc>
                  <a:spcPts val="3919"/>
                </a:lnSpc>
              </a:pPr>
              <a:endParaRPr lang="en-US" sz="2799">
                <a:solidFill>
                  <a:srgbClr val="000000"/>
                </a:solidFill>
                <a:latin typeface="Arimo"/>
                <a:ea typeface="Arimo"/>
                <a:cs typeface="Arimo"/>
                <a:sym typeface="Arimo"/>
              </a:endParaRPr>
            </a:p>
          </p:txBody>
        </p:sp>
      </p:grpSp>
      <p:grpSp>
        <p:nvGrpSpPr>
          <p:cNvPr id="15" name="Group 15"/>
          <p:cNvGrpSpPr/>
          <p:nvPr/>
        </p:nvGrpSpPr>
        <p:grpSpPr>
          <a:xfrm>
            <a:off x="0" y="9441180"/>
            <a:ext cx="18288000" cy="845820"/>
            <a:chOff x="0" y="0"/>
            <a:chExt cx="24384000" cy="1127760"/>
          </a:xfrm>
        </p:grpSpPr>
        <p:sp>
          <p:nvSpPr>
            <p:cNvPr id="16" name="Freeform 16"/>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10"/>
              <a:stretch>
                <a:fillRect t="-629" b="-629"/>
              </a:stretch>
            </a:blipFill>
          </p:spPr>
          <p:txBody>
            <a:bodyPr/>
            <a:lstStyle/>
            <a:p>
              <a:endParaRPr lang="tr-TR"/>
            </a:p>
          </p:txBody>
        </p:sp>
      </p:grpSp>
      <p:grpSp>
        <p:nvGrpSpPr>
          <p:cNvPr id="17" name="Group 17"/>
          <p:cNvGrpSpPr/>
          <p:nvPr/>
        </p:nvGrpSpPr>
        <p:grpSpPr>
          <a:xfrm>
            <a:off x="0" y="55245"/>
            <a:ext cx="18288000" cy="525780"/>
            <a:chOff x="0" y="0"/>
            <a:chExt cx="24384000" cy="701040"/>
          </a:xfrm>
        </p:grpSpPr>
        <p:sp>
          <p:nvSpPr>
            <p:cNvPr id="18" name="Freeform 18"/>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11"/>
              <a:stretch>
                <a:fillRect t="-340" b="-340"/>
              </a:stretch>
            </a:blipFill>
          </p:spPr>
          <p:txBody>
            <a:bodyPr/>
            <a:lstStyle/>
            <a:p>
              <a:endParaRPr lang="tr-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914346" y="8265152"/>
            <a:ext cx="879941" cy="993148"/>
          </a:xfrm>
          <a:custGeom>
            <a:avLst/>
            <a:gdLst/>
            <a:ahLst/>
            <a:cxnLst/>
            <a:rect l="l" t="t" r="r" b="b"/>
            <a:pathLst>
              <a:path w="879941" h="993148">
                <a:moveTo>
                  <a:pt x="0" y="0"/>
                </a:moveTo>
                <a:lnTo>
                  <a:pt x="879941" y="0"/>
                </a:lnTo>
                <a:lnTo>
                  <a:pt x="879941" y="993148"/>
                </a:lnTo>
                <a:lnTo>
                  <a:pt x="0" y="993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1028700" y="1400038"/>
            <a:ext cx="5615833" cy="1291663"/>
          </a:xfrm>
          <a:custGeom>
            <a:avLst/>
            <a:gdLst/>
            <a:ahLst/>
            <a:cxnLst/>
            <a:rect l="l" t="t" r="r" b="b"/>
            <a:pathLst>
              <a:path w="5615833" h="1291663">
                <a:moveTo>
                  <a:pt x="0" y="0"/>
                </a:moveTo>
                <a:lnTo>
                  <a:pt x="5615833" y="0"/>
                </a:lnTo>
                <a:lnTo>
                  <a:pt x="5615833" y="1291663"/>
                </a:lnTo>
                <a:lnTo>
                  <a:pt x="0" y="1291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5" name="Freeform 5"/>
          <p:cNvSpPr/>
          <p:nvPr/>
        </p:nvSpPr>
        <p:spPr>
          <a:xfrm>
            <a:off x="1354317" y="3587034"/>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8">
              <a:extLst>
                <a:ext uri="{96DAC541-7B7A-43D3-8B79-37D633B846F1}">
                  <asvg:svgBlip xmlns:asvg="http://schemas.microsoft.com/office/drawing/2016/SVG/main" r:embed="rId9"/>
                </a:ext>
              </a:extLst>
            </a:blip>
            <a:stretch>
              <a:fillRect t="-132" b="-132"/>
            </a:stretch>
          </a:blipFill>
        </p:spPr>
        <p:txBody>
          <a:bodyPr/>
          <a:lstStyle/>
          <a:p>
            <a:endParaRPr lang="tr-TR"/>
          </a:p>
        </p:txBody>
      </p:sp>
      <p:grpSp>
        <p:nvGrpSpPr>
          <p:cNvPr id="6" name="Group 6"/>
          <p:cNvGrpSpPr/>
          <p:nvPr/>
        </p:nvGrpSpPr>
        <p:grpSpPr>
          <a:xfrm>
            <a:off x="1112937" y="1462260"/>
            <a:ext cx="5447360" cy="1123315"/>
            <a:chOff x="0" y="0"/>
            <a:chExt cx="7263147" cy="1497753"/>
          </a:xfrm>
        </p:grpSpPr>
        <p:sp>
          <p:nvSpPr>
            <p:cNvPr id="7" name="Freeform 7"/>
            <p:cNvSpPr/>
            <p:nvPr/>
          </p:nvSpPr>
          <p:spPr>
            <a:xfrm>
              <a:off x="0" y="0"/>
              <a:ext cx="7263147" cy="1497753"/>
            </a:xfrm>
            <a:custGeom>
              <a:avLst/>
              <a:gdLst/>
              <a:ahLst/>
              <a:cxnLst/>
              <a:rect l="l" t="t" r="r" b="b"/>
              <a:pathLst>
                <a:path w="7263147" h="1497753">
                  <a:moveTo>
                    <a:pt x="0" y="0"/>
                  </a:moveTo>
                  <a:lnTo>
                    <a:pt x="7263147" y="0"/>
                  </a:lnTo>
                  <a:lnTo>
                    <a:pt x="7263147" y="1497753"/>
                  </a:lnTo>
                  <a:lnTo>
                    <a:pt x="0" y="1497753"/>
                  </a:lnTo>
                  <a:close/>
                </a:path>
              </a:pathLst>
            </a:custGeom>
            <a:solidFill>
              <a:srgbClr val="000000">
                <a:alpha val="0"/>
              </a:srgbClr>
            </a:solidFill>
          </p:spPr>
          <p:txBody>
            <a:bodyPr/>
            <a:lstStyle/>
            <a:p>
              <a:endParaRPr lang="tr-TR"/>
            </a:p>
          </p:txBody>
        </p:sp>
        <p:sp>
          <p:nvSpPr>
            <p:cNvPr id="8" name="TextBox 8"/>
            <p:cNvSpPr txBox="1"/>
            <p:nvPr/>
          </p:nvSpPr>
          <p:spPr>
            <a:xfrm>
              <a:off x="0" y="-152400"/>
              <a:ext cx="7263147" cy="1650153"/>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Dezavantajları</a:t>
              </a:r>
            </a:p>
          </p:txBody>
        </p:sp>
      </p:grpSp>
      <p:grpSp>
        <p:nvGrpSpPr>
          <p:cNvPr id="9" name="Group 9"/>
          <p:cNvGrpSpPr/>
          <p:nvPr/>
        </p:nvGrpSpPr>
        <p:grpSpPr>
          <a:xfrm>
            <a:off x="-151920" y="8338771"/>
            <a:ext cx="3012472" cy="840105"/>
            <a:chOff x="0" y="0"/>
            <a:chExt cx="4016629" cy="1120140"/>
          </a:xfrm>
        </p:grpSpPr>
        <p:sp>
          <p:nvSpPr>
            <p:cNvPr id="10" name="Freeform 10"/>
            <p:cNvSpPr/>
            <p:nvPr/>
          </p:nvSpPr>
          <p:spPr>
            <a:xfrm>
              <a:off x="0" y="0"/>
              <a:ext cx="4016629" cy="1120140"/>
            </a:xfrm>
            <a:custGeom>
              <a:avLst/>
              <a:gdLst/>
              <a:ahLst/>
              <a:cxnLst/>
              <a:rect l="l" t="t" r="r" b="b"/>
              <a:pathLst>
                <a:path w="4016629" h="1120140">
                  <a:moveTo>
                    <a:pt x="0" y="0"/>
                  </a:moveTo>
                  <a:lnTo>
                    <a:pt x="4016629" y="0"/>
                  </a:lnTo>
                  <a:lnTo>
                    <a:pt x="4016629" y="1120140"/>
                  </a:lnTo>
                  <a:lnTo>
                    <a:pt x="0" y="1120140"/>
                  </a:lnTo>
                  <a:close/>
                </a:path>
              </a:pathLst>
            </a:custGeom>
            <a:solidFill>
              <a:srgbClr val="000000">
                <a:alpha val="0"/>
              </a:srgbClr>
            </a:solidFill>
          </p:spPr>
          <p:txBody>
            <a:bodyPr/>
            <a:lstStyle/>
            <a:p>
              <a:endParaRPr lang="tr-TR"/>
            </a:p>
          </p:txBody>
        </p:sp>
        <p:sp>
          <p:nvSpPr>
            <p:cNvPr id="11" name="TextBox 11"/>
            <p:cNvSpPr txBox="1"/>
            <p:nvPr/>
          </p:nvSpPr>
          <p:spPr>
            <a:xfrm>
              <a:off x="0" y="-114300"/>
              <a:ext cx="4016629" cy="1234440"/>
            </a:xfrm>
            <a:prstGeom prst="rect">
              <a:avLst/>
            </a:prstGeom>
          </p:spPr>
          <p:txBody>
            <a:bodyPr lIns="0" tIns="0" rIns="0" bIns="0" rtlCol="0" anchor="t"/>
            <a:lstStyle/>
            <a:p>
              <a:pPr algn="ctr">
                <a:lnSpc>
                  <a:spcPts val="6719"/>
                </a:lnSpc>
              </a:pPr>
              <a:r>
                <a:rPr lang="en-US" sz="4800" b="1">
                  <a:solidFill>
                    <a:srgbClr val="FFFFFF"/>
                  </a:solidFill>
                  <a:latin typeface="Arimo Bold"/>
                  <a:ea typeface="Arimo Bold"/>
                  <a:cs typeface="Arimo Bold"/>
                  <a:sym typeface="Arimo Bold"/>
                </a:rPr>
                <a:t>6</a:t>
              </a:r>
            </a:p>
          </p:txBody>
        </p:sp>
      </p:grpSp>
      <p:grpSp>
        <p:nvGrpSpPr>
          <p:cNvPr id="12" name="Group 12"/>
          <p:cNvGrpSpPr/>
          <p:nvPr/>
        </p:nvGrpSpPr>
        <p:grpSpPr>
          <a:xfrm>
            <a:off x="1794287" y="3418869"/>
            <a:ext cx="14773183" cy="4954778"/>
            <a:chOff x="0" y="0"/>
            <a:chExt cx="19697577" cy="6606371"/>
          </a:xfrm>
        </p:grpSpPr>
        <p:sp>
          <p:nvSpPr>
            <p:cNvPr id="13" name="Freeform 13"/>
            <p:cNvSpPr/>
            <p:nvPr/>
          </p:nvSpPr>
          <p:spPr>
            <a:xfrm>
              <a:off x="0" y="0"/>
              <a:ext cx="19697578" cy="6606370"/>
            </a:xfrm>
            <a:custGeom>
              <a:avLst/>
              <a:gdLst/>
              <a:ahLst/>
              <a:cxnLst/>
              <a:rect l="l" t="t" r="r" b="b"/>
              <a:pathLst>
                <a:path w="19697578" h="6606370">
                  <a:moveTo>
                    <a:pt x="0" y="0"/>
                  </a:moveTo>
                  <a:lnTo>
                    <a:pt x="19697578" y="0"/>
                  </a:lnTo>
                  <a:lnTo>
                    <a:pt x="19697578" y="6606370"/>
                  </a:lnTo>
                  <a:lnTo>
                    <a:pt x="0" y="6606370"/>
                  </a:lnTo>
                  <a:close/>
                </a:path>
              </a:pathLst>
            </a:custGeom>
            <a:solidFill>
              <a:srgbClr val="000000">
                <a:alpha val="0"/>
              </a:srgbClr>
            </a:solidFill>
          </p:spPr>
          <p:txBody>
            <a:bodyPr/>
            <a:lstStyle/>
            <a:p>
              <a:endParaRPr lang="tr-TR"/>
            </a:p>
          </p:txBody>
        </p:sp>
        <p:sp>
          <p:nvSpPr>
            <p:cNvPr id="14" name="TextBox 14"/>
            <p:cNvSpPr txBox="1"/>
            <p:nvPr/>
          </p:nvSpPr>
          <p:spPr>
            <a:xfrm>
              <a:off x="0" y="-114300"/>
              <a:ext cx="19697577" cy="6720671"/>
            </a:xfrm>
            <a:prstGeom prst="rect">
              <a:avLst/>
            </a:prstGeom>
          </p:spPr>
          <p:txBody>
            <a:bodyPr lIns="0" tIns="0" rIns="0" bIns="0" rtlCol="0" anchor="t"/>
            <a:lstStyle/>
            <a:p>
              <a:pPr algn="l">
                <a:lnSpc>
                  <a:spcPts val="4395"/>
                </a:lnSpc>
              </a:pPr>
              <a:r>
                <a:rPr lang="en-US" sz="2799" b="1">
                  <a:solidFill>
                    <a:srgbClr val="000000"/>
                  </a:solidFill>
                  <a:latin typeface="Arimo Bold"/>
                  <a:ea typeface="Arimo Bold"/>
                  <a:cs typeface="Arimo Bold"/>
                  <a:sym typeface="Arimo Bold"/>
                </a:rPr>
                <a:t>1. İşsizlik Riski: </a:t>
              </a:r>
              <a:r>
                <a:rPr lang="en-US" sz="2799">
                  <a:solidFill>
                    <a:srgbClr val="000000"/>
                  </a:solidFill>
                  <a:latin typeface="Arimo"/>
                  <a:ea typeface="Arimo"/>
                  <a:cs typeface="Arimo"/>
                  <a:sym typeface="Arimo"/>
                </a:rPr>
                <a:t>Otomasyon nedeniyle bazı işler yok olabilir, iş gücü kaybı yaşanabilir.</a:t>
              </a:r>
            </a:p>
            <a:p>
              <a:pPr algn="l">
                <a:lnSpc>
                  <a:spcPts val="4395"/>
                </a:lnSpc>
              </a:pPr>
              <a:r>
                <a:rPr lang="en-US" sz="2799" b="1">
                  <a:solidFill>
                    <a:srgbClr val="000000"/>
                  </a:solidFill>
                  <a:latin typeface="Arimo Bold"/>
                  <a:ea typeface="Arimo Bold"/>
                  <a:cs typeface="Arimo Bold"/>
                  <a:sym typeface="Arimo Bold"/>
                </a:rPr>
                <a:t>2. Yüksek Maliyetler:</a:t>
              </a:r>
              <a:r>
                <a:rPr lang="en-US" sz="2799">
                  <a:solidFill>
                    <a:srgbClr val="000000"/>
                  </a:solidFill>
                  <a:latin typeface="Arimo"/>
                  <a:ea typeface="Arimo"/>
                  <a:cs typeface="Arimo"/>
                  <a:sym typeface="Arimo"/>
                </a:rPr>
                <a:t> YZ sistemlerini geliştirmek ve bakımını sağlamak pahalı olabilir.</a:t>
              </a:r>
            </a:p>
            <a:p>
              <a:pPr algn="l">
                <a:lnSpc>
                  <a:spcPts val="4395"/>
                </a:lnSpc>
              </a:pPr>
              <a:r>
                <a:rPr lang="en-US" sz="2799" b="1">
                  <a:solidFill>
                    <a:srgbClr val="000000"/>
                  </a:solidFill>
                  <a:latin typeface="Arimo Bold"/>
                  <a:ea typeface="Arimo Bold"/>
                  <a:cs typeface="Arimo Bold"/>
                  <a:sym typeface="Arimo Bold"/>
                </a:rPr>
                <a:t>3. Veri Gizliliği ve Güvenlik: </a:t>
              </a:r>
              <a:r>
                <a:rPr lang="en-US" sz="2799">
                  <a:solidFill>
                    <a:srgbClr val="000000"/>
                  </a:solidFill>
                  <a:latin typeface="Arimo"/>
                  <a:ea typeface="Arimo"/>
                  <a:cs typeface="Arimo"/>
                  <a:sym typeface="Arimo"/>
                </a:rPr>
                <a:t>YZ, kişisel verileri toplar, bu da gizlilik ihlalleri ve siber saldırı risklerini artırabilir.</a:t>
              </a:r>
            </a:p>
            <a:p>
              <a:pPr algn="l">
                <a:lnSpc>
                  <a:spcPts val="4395"/>
                </a:lnSpc>
              </a:pPr>
              <a:r>
                <a:rPr lang="en-US" sz="2799" b="1">
                  <a:solidFill>
                    <a:srgbClr val="000000"/>
                  </a:solidFill>
                  <a:latin typeface="Arimo Bold"/>
                  <a:ea typeface="Arimo Bold"/>
                  <a:cs typeface="Arimo Bold"/>
                  <a:sym typeface="Arimo Bold"/>
                </a:rPr>
                <a:t>4. Yapay Zekâ Bağımlılığı:</a:t>
              </a:r>
              <a:r>
                <a:rPr lang="en-US" sz="2799">
                  <a:solidFill>
                    <a:srgbClr val="000000"/>
                  </a:solidFill>
                  <a:latin typeface="Arimo"/>
                  <a:ea typeface="Arimo"/>
                  <a:cs typeface="Arimo"/>
                  <a:sym typeface="Arimo"/>
                </a:rPr>
                <a:t> İnsanlar, yapay zekâ sistemlerine aşırı bağımlı hale gelebilir.</a:t>
              </a:r>
            </a:p>
            <a:p>
              <a:pPr algn="l">
                <a:lnSpc>
                  <a:spcPts val="4395"/>
                </a:lnSpc>
              </a:pPr>
              <a:r>
                <a:rPr lang="en-US" sz="2799" b="1">
                  <a:solidFill>
                    <a:srgbClr val="000000"/>
                  </a:solidFill>
                  <a:latin typeface="Arimo Bold"/>
                  <a:ea typeface="Arimo Bold"/>
                  <a:cs typeface="Arimo Bold"/>
                  <a:sym typeface="Arimo Bold"/>
                </a:rPr>
                <a:t>5. Karar Verme Sorunları:</a:t>
              </a:r>
              <a:r>
                <a:rPr lang="en-US" sz="2799">
                  <a:solidFill>
                    <a:srgbClr val="000000"/>
                  </a:solidFill>
                  <a:latin typeface="Arimo"/>
                  <a:ea typeface="Arimo"/>
                  <a:cs typeface="Arimo"/>
                  <a:sym typeface="Arimo"/>
                </a:rPr>
                <a:t> YZ, bazen yanlış kararlar alabilir veya insana benzer etik sorulara uygun cevaplar veremeyebilir.</a:t>
              </a:r>
            </a:p>
            <a:p>
              <a:pPr algn="l">
                <a:lnSpc>
                  <a:spcPts val="4395"/>
                </a:lnSpc>
              </a:pPr>
              <a:r>
                <a:rPr lang="en-US" sz="2799" b="1">
                  <a:solidFill>
                    <a:srgbClr val="000000"/>
                  </a:solidFill>
                  <a:latin typeface="Arimo Bold"/>
                  <a:ea typeface="Arimo Bold"/>
                  <a:cs typeface="Arimo Bold"/>
                  <a:sym typeface="Arimo Bold"/>
                </a:rPr>
                <a:t>6. Eğitim ve Adaptasyon Zorlukları:</a:t>
              </a:r>
              <a:r>
                <a:rPr lang="en-US" sz="2799">
                  <a:solidFill>
                    <a:srgbClr val="000000"/>
                  </a:solidFill>
                  <a:latin typeface="Arimo"/>
                  <a:ea typeface="Arimo"/>
                  <a:cs typeface="Arimo"/>
                  <a:sym typeface="Arimo"/>
                </a:rPr>
                <a:t> YZ'nin etkin bir şekilde kullanılabilmesi için özel eğitim gereklidir, bu da adaptasyonu zorlaştırabilir.</a:t>
              </a:r>
            </a:p>
          </p:txBody>
        </p:sp>
      </p:grpSp>
      <p:grpSp>
        <p:nvGrpSpPr>
          <p:cNvPr id="15" name="Group 15"/>
          <p:cNvGrpSpPr/>
          <p:nvPr/>
        </p:nvGrpSpPr>
        <p:grpSpPr>
          <a:xfrm>
            <a:off x="0" y="9441180"/>
            <a:ext cx="18288000" cy="845820"/>
            <a:chOff x="0" y="0"/>
            <a:chExt cx="24384000" cy="1127760"/>
          </a:xfrm>
        </p:grpSpPr>
        <p:sp>
          <p:nvSpPr>
            <p:cNvPr id="16" name="Freeform 16"/>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10"/>
              <a:stretch>
                <a:fillRect t="-629" b="-629"/>
              </a:stretch>
            </a:blipFill>
          </p:spPr>
          <p:txBody>
            <a:bodyPr/>
            <a:lstStyle/>
            <a:p>
              <a:endParaRPr lang="tr-TR"/>
            </a:p>
          </p:txBody>
        </p:sp>
      </p:grpSp>
      <p:grpSp>
        <p:nvGrpSpPr>
          <p:cNvPr id="17" name="Group 17"/>
          <p:cNvGrpSpPr/>
          <p:nvPr/>
        </p:nvGrpSpPr>
        <p:grpSpPr>
          <a:xfrm>
            <a:off x="0" y="55245"/>
            <a:ext cx="18288000" cy="525780"/>
            <a:chOff x="0" y="0"/>
            <a:chExt cx="24384000" cy="701040"/>
          </a:xfrm>
        </p:grpSpPr>
        <p:sp>
          <p:nvSpPr>
            <p:cNvPr id="18" name="Freeform 18"/>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11"/>
              <a:stretch>
                <a:fillRect t="-340" b="-340"/>
              </a:stretch>
            </a:blipFill>
          </p:spPr>
          <p:txBody>
            <a:bodyPr/>
            <a:lstStyle/>
            <a:p>
              <a:endParaRPr lang="tr-T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914346" y="8265152"/>
            <a:ext cx="879941" cy="993148"/>
          </a:xfrm>
          <a:custGeom>
            <a:avLst/>
            <a:gdLst/>
            <a:ahLst/>
            <a:cxnLst/>
            <a:rect l="l" t="t" r="r" b="b"/>
            <a:pathLst>
              <a:path w="879941" h="993148">
                <a:moveTo>
                  <a:pt x="0" y="0"/>
                </a:moveTo>
                <a:lnTo>
                  <a:pt x="879941" y="0"/>
                </a:lnTo>
                <a:lnTo>
                  <a:pt x="879941" y="993148"/>
                </a:lnTo>
                <a:lnTo>
                  <a:pt x="0" y="993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1028700" y="1400038"/>
            <a:ext cx="10952445" cy="1291663"/>
          </a:xfrm>
          <a:custGeom>
            <a:avLst/>
            <a:gdLst/>
            <a:ahLst/>
            <a:cxnLst/>
            <a:rect l="l" t="t" r="r" b="b"/>
            <a:pathLst>
              <a:path w="10952445" h="1291663">
                <a:moveTo>
                  <a:pt x="0" y="0"/>
                </a:moveTo>
                <a:lnTo>
                  <a:pt x="10952445" y="0"/>
                </a:lnTo>
                <a:lnTo>
                  <a:pt x="10952445" y="1291663"/>
                </a:lnTo>
                <a:lnTo>
                  <a:pt x="0" y="1291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tr-TR"/>
          </a:p>
        </p:txBody>
      </p:sp>
      <p:sp>
        <p:nvSpPr>
          <p:cNvPr id="5" name="Freeform 5"/>
          <p:cNvSpPr/>
          <p:nvPr/>
        </p:nvSpPr>
        <p:spPr>
          <a:xfrm>
            <a:off x="1354317" y="3351345"/>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8">
              <a:extLst>
                <a:ext uri="{96DAC541-7B7A-43D3-8B79-37D633B846F1}">
                  <asvg:svgBlip xmlns:asvg="http://schemas.microsoft.com/office/drawing/2016/SVG/main" r:embed="rId9"/>
                </a:ext>
              </a:extLst>
            </a:blip>
            <a:stretch>
              <a:fillRect t="-132" b="-132"/>
            </a:stretch>
          </a:blipFill>
        </p:spPr>
        <p:txBody>
          <a:bodyPr/>
          <a:lstStyle/>
          <a:p>
            <a:endParaRPr lang="tr-TR"/>
          </a:p>
        </p:txBody>
      </p:sp>
      <p:grpSp>
        <p:nvGrpSpPr>
          <p:cNvPr id="6" name="Group 6"/>
          <p:cNvGrpSpPr/>
          <p:nvPr/>
        </p:nvGrpSpPr>
        <p:grpSpPr>
          <a:xfrm>
            <a:off x="1112937" y="1462260"/>
            <a:ext cx="10656089" cy="1123315"/>
            <a:chOff x="0" y="0"/>
            <a:chExt cx="14208119" cy="1497753"/>
          </a:xfrm>
        </p:grpSpPr>
        <p:sp>
          <p:nvSpPr>
            <p:cNvPr id="7" name="Freeform 7"/>
            <p:cNvSpPr/>
            <p:nvPr/>
          </p:nvSpPr>
          <p:spPr>
            <a:xfrm>
              <a:off x="0" y="0"/>
              <a:ext cx="14208119" cy="1497753"/>
            </a:xfrm>
            <a:custGeom>
              <a:avLst/>
              <a:gdLst/>
              <a:ahLst/>
              <a:cxnLst/>
              <a:rect l="l" t="t" r="r" b="b"/>
              <a:pathLst>
                <a:path w="14208119" h="1497753">
                  <a:moveTo>
                    <a:pt x="0" y="0"/>
                  </a:moveTo>
                  <a:lnTo>
                    <a:pt x="14208119" y="0"/>
                  </a:lnTo>
                  <a:lnTo>
                    <a:pt x="14208119" y="1497753"/>
                  </a:lnTo>
                  <a:lnTo>
                    <a:pt x="0" y="1497753"/>
                  </a:lnTo>
                  <a:close/>
                </a:path>
              </a:pathLst>
            </a:custGeom>
            <a:solidFill>
              <a:srgbClr val="000000">
                <a:alpha val="0"/>
              </a:srgbClr>
            </a:solidFill>
          </p:spPr>
          <p:txBody>
            <a:bodyPr/>
            <a:lstStyle/>
            <a:p>
              <a:endParaRPr lang="tr-TR"/>
            </a:p>
          </p:txBody>
        </p:sp>
        <p:sp>
          <p:nvSpPr>
            <p:cNvPr id="8" name="TextBox 8"/>
            <p:cNvSpPr txBox="1"/>
            <p:nvPr/>
          </p:nvSpPr>
          <p:spPr>
            <a:xfrm>
              <a:off x="0" y="-152400"/>
              <a:ext cx="14208119" cy="1650153"/>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Gelecekte Bizi Neler Bekliyor</a:t>
              </a:r>
            </a:p>
          </p:txBody>
        </p:sp>
      </p:grpSp>
      <p:grpSp>
        <p:nvGrpSpPr>
          <p:cNvPr id="9" name="Group 9"/>
          <p:cNvGrpSpPr/>
          <p:nvPr/>
        </p:nvGrpSpPr>
        <p:grpSpPr>
          <a:xfrm>
            <a:off x="-151920" y="8338771"/>
            <a:ext cx="3012472" cy="840105"/>
            <a:chOff x="0" y="0"/>
            <a:chExt cx="4016629" cy="1120140"/>
          </a:xfrm>
        </p:grpSpPr>
        <p:sp>
          <p:nvSpPr>
            <p:cNvPr id="10" name="Freeform 10"/>
            <p:cNvSpPr/>
            <p:nvPr/>
          </p:nvSpPr>
          <p:spPr>
            <a:xfrm>
              <a:off x="0" y="0"/>
              <a:ext cx="4016629" cy="1120140"/>
            </a:xfrm>
            <a:custGeom>
              <a:avLst/>
              <a:gdLst/>
              <a:ahLst/>
              <a:cxnLst/>
              <a:rect l="l" t="t" r="r" b="b"/>
              <a:pathLst>
                <a:path w="4016629" h="1120140">
                  <a:moveTo>
                    <a:pt x="0" y="0"/>
                  </a:moveTo>
                  <a:lnTo>
                    <a:pt x="4016629" y="0"/>
                  </a:lnTo>
                  <a:lnTo>
                    <a:pt x="4016629" y="1120140"/>
                  </a:lnTo>
                  <a:lnTo>
                    <a:pt x="0" y="1120140"/>
                  </a:lnTo>
                  <a:close/>
                </a:path>
              </a:pathLst>
            </a:custGeom>
            <a:solidFill>
              <a:srgbClr val="000000">
                <a:alpha val="0"/>
              </a:srgbClr>
            </a:solidFill>
          </p:spPr>
          <p:txBody>
            <a:bodyPr/>
            <a:lstStyle/>
            <a:p>
              <a:endParaRPr lang="tr-TR"/>
            </a:p>
          </p:txBody>
        </p:sp>
        <p:sp>
          <p:nvSpPr>
            <p:cNvPr id="11" name="TextBox 11"/>
            <p:cNvSpPr txBox="1"/>
            <p:nvPr/>
          </p:nvSpPr>
          <p:spPr>
            <a:xfrm>
              <a:off x="0" y="-114300"/>
              <a:ext cx="4016629" cy="1234440"/>
            </a:xfrm>
            <a:prstGeom prst="rect">
              <a:avLst/>
            </a:prstGeom>
          </p:spPr>
          <p:txBody>
            <a:bodyPr lIns="0" tIns="0" rIns="0" bIns="0" rtlCol="0" anchor="t"/>
            <a:lstStyle/>
            <a:p>
              <a:pPr algn="ctr">
                <a:lnSpc>
                  <a:spcPts val="6719"/>
                </a:lnSpc>
              </a:pPr>
              <a:r>
                <a:rPr lang="en-US" sz="4800" b="1">
                  <a:solidFill>
                    <a:srgbClr val="FFFFFF"/>
                  </a:solidFill>
                  <a:latin typeface="Arimo Bold"/>
                  <a:ea typeface="Arimo Bold"/>
                  <a:cs typeface="Arimo Bold"/>
                  <a:sym typeface="Arimo Bold"/>
                </a:rPr>
                <a:t>7</a:t>
              </a:r>
            </a:p>
          </p:txBody>
        </p:sp>
      </p:grpSp>
      <p:grpSp>
        <p:nvGrpSpPr>
          <p:cNvPr id="12" name="Group 12"/>
          <p:cNvGrpSpPr/>
          <p:nvPr/>
        </p:nvGrpSpPr>
        <p:grpSpPr>
          <a:xfrm>
            <a:off x="1794287" y="2548826"/>
            <a:ext cx="15194635" cy="6050407"/>
            <a:chOff x="0" y="0"/>
            <a:chExt cx="20259513" cy="8067209"/>
          </a:xfrm>
        </p:grpSpPr>
        <p:sp>
          <p:nvSpPr>
            <p:cNvPr id="13" name="Freeform 13"/>
            <p:cNvSpPr/>
            <p:nvPr/>
          </p:nvSpPr>
          <p:spPr>
            <a:xfrm>
              <a:off x="0" y="0"/>
              <a:ext cx="20259514" cy="8067209"/>
            </a:xfrm>
            <a:custGeom>
              <a:avLst/>
              <a:gdLst/>
              <a:ahLst/>
              <a:cxnLst/>
              <a:rect l="l" t="t" r="r" b="b"/>
              <a:pathLst>
                <a:path w="20259514" h="8067209">
                  <a:moveTo>
                    <a:pt x="0" y="0"/>
                  </a:moveTo>
                  <a:lnTo>
                    <a:pt x="20259514" y="0"/>
                  </a:lnTo>
                  <a:lnTo>
                    <a:pt x="20259514" y="8067209"/>
                  </a:lnTo>
                  <a:lnTo>
                    <a:pt x="0" y="8067209"/>
                  </a:lnTo>
                  <a:close/>
                </a:path>
              </a:pathLst>
            </a:custGeom>
            <a:solidFill>
              <a:srgbClr val="000000">
                <a:alpha val="0"/>
              </a:srgbClr>
            </a:solidFill>
          </p:spPr>
          <p:txBody>
            <a:bodyPr/>
            <a:lstStyle/>
            <a:p>
              <a:endParaRPr lang="tr-TR"/>
            </a:p>
          </p:txBody>
        </p:sp>
        <p:sp>
          <p:nvSpPr>
            <p:cNvPr id="14" name="TextBox 14"/>
            <p:cNvSpPr txBox="1"/>
            <p:nvPr/>
          </p:nvSpPr>
          <p:spPr>
            <a:xfrm>
              <a:off x="0" y="-161925"/>
              <a:ext cx="20259513" cy="8229134"/>
            </a:xfrm>
            <a:prstGeom prst="rect">
              <a:avLst/>
            </a:prstGeom>
          </p:spPr>
          <p:txBody>
            <a:bodyPr lIns="0" tIns="0" rIns="0" bIns="0" rtlCol="0" anchor="t"/>
            <a:lstStyle/>
            <a:p>
              <a:pPr algn="l">
                <a:lnSpc>
                  <a:spcPts val="4842"/>
                </a:lnSpc>
              </a:pPr>
              <a:endParaRPr/>
            </a:p>
            <a:p>
              <a:pPr algn="l">
                <a:lnSpc>
                  <a:spcPts val="4842"/>
                </a:lnSpc>
              </a:pPr>
              <a:r>
                <a:rPr lang="en-US" sz="2799" b="1">
                  <a:solidFill>
                    <a:srgbClr val="000000"/>
                  </a:solidFill>
                  <a:latin typeface="Arimo Bold"/>
                  <a:ea typeface="Arimo Bold"/>
                  <a:cs typeface="Arimo Bold"/>
                  <a:sym typeface="Arimo Bold"/>
                </a:rPr>
                <a:t>Otomasyonun Artması: </a:t>
              </a:r>
              <a:r>
                <a:rPr lang="en-US" sz="2799">
                  <a:solidFill>
                    <a:srgbClr val="000000"/>
                  </a:solidFill>
                  <a:latin typeface="Arimo"/>
                  <a:ea typeface="Arimo"/>
                  <a:cs typeface="Arimo"/>
                  <a:sym typeface="Arimo"/>
                </a:rPr>
                <a:t>Bazı işler otomatikleşecek, ancak yeni iş alanları ortaya çıkacak.</a:t>
              </a:r>
            </a:p>
            <a:p>
              <a:pPr algn="l">
                <a:lnSpc>
                  <a:spcPts val="4842"/>
                </a:lnSpc>
              </a:pPr>
              <a:r>
                <a:rPr lang="en-US" sz="2799" b="1">
                  <a:solidFill>
                    <a:srgbClr val="000000"/>
                  </a:solidFill>
                  <a:latin typeface="Arimo Bold"/>
                  <a:ea typeface="Arimo Bold"/>
                  <a:cs typeface="Arimo Bold"/>
                  <a:sym typeface="Arimo Bold"/>
                </a:rPr>
                <a:t>Gelişmiş Kişisel Asistanlar:</a:t>
              </a:r>
              <a:r>
                <a:rPr lang="en-US" sz="2799">
                  <a:solidFill>
                    <a:srgbClr val="000000"/>
                  </a:solidFill>
                  <a:latin typeface="Arimo"/>
                  <a:ea typeface="Arimo"/>
                  <a:cs typeface="Arimo"/>
                  <a:sym typeface="Arimo"/>
                </a:rPr>
                <a:t> Asistanlar daha özelleştirilmiş hizmetler sunarak günlük işlerde daha fazla yardımcı olacak.</a:t>
              </a:r>
            </a:p>
            <a:p>
              <a:pPr algn="l">
                <a:lnSpc>
                  <a:spcPts val="4842"/>
                </a:lnSpc>
              </a:pPr>
              <a:r>
                <a:rPr lang="en-US" sz="2799" b="1">
                  <a:solidFill>
                    <a:srgbClr val="000000"/>
                  </a:solidFill>
                  <a:latin typeface="Arimo Bold"/>
                  <a:ea typeface="Arimo Bold"/>
                  <a:cs typeface="Arimo Bold"/>
                  <a:sym typeface="Arimo Bold"/>
                </a:rPr>
                <a:t>Sürücüsüz Araçlar:</a:t>
              </a:r>
              <a:r>
                <a:rPr lang="en-US" sz="2799">
                  <a:solidFill>
                    <a:srgbClr val="000000"/>
                  </a:solidFill>
                  <a:latin typeface="Arimo"/>
                  <a:ea typeface="Arimo"/>
                  <a:cs typeface="Arimo"/>
                  <a:sym typeface="Arimo"/>
                </a:rPr>
                <a:t> Otonom araçlar ulaşımı daha güvenli ve verimli hale getirecek.</a:t>
              </a:r>
            </a:p>
            <a:p>
              <a:pPr algn="l">
                <a:lnSpc>
                  <a:spcPts val="4842"/>
                </a:lnSpc>
              </a:pPr>
              <a:r>
                <a:rPr lang="en-US" sz="2799" b="1">
                  <a:solidFill>
                    <a:srgbClr val="000000"/>
                  </a:solidFill>
                  <a:latin typeface="Arimo Bold"/>
                  <a:ea typeface="Arimo Bold"/>
                  <a:cs typeface="Arimo Bold"/>
                  <a:sym typeface="Arimo Bold"/>
                </a:rPr>
                <a:t>Sağlık Alanında Yapay Zeka: </a:t>
              </a:r>
              <a:r>
                <a:rPr lang="en-US" sz="2799">
                  <a:solidFill>
                    <a:srgbClr val="000000"/>
                  </a:solidFill>
                  <a:latin typeface="Arimo"/>
                  <a:ea typeface="Arimo"/>
                  <a:cs typeface="Arimo"/>
                  <a:sym typeface="Arimo"/>
                </a:rPr>
                <a:t>Daha hızlı hastalık teşhisleri ve kişiselleştirilmiş tedavi yöntemleri geliştirilecek.</a:t>
              </a:r>
            </a:p>
            <a:p>
              <a:pPr algn="l">
                <a:lnSpc>
                  <a:spcPts val="4842"/>
                </a:lnSpc>
              </a:pPr>
              <a:r>
                <a:rPr lang="en-US" sz="2799" b="1">
                  <a:solidFill>
                    <a:srgbClr val="000000"/>
                  </a:solidFill>
                  <a:latin typeface="Arimo Bold"/>
                  <a:ea typeface="Arimo Bold"/>
                  <a:cs typeface="Arimo Bold"/>
                  <a:sym typeface="Arimo Bold"/>
                </a:rPr>
                <a:t>Kişiselleştirilmiş Eğitim:</a:t>
              </a:r>
              <a:r>
                <a:rPr lang="en-US" sz="2799">
                  <a:solidFill>
                    <a:srgbClr val="000000"/>
                  </a:solidFill>
                  <a:latin typeface="Arimo"/>
                  <a:ea typeface="Arimo"/>
                  <a:cs typeface="Arimo"/>
                  <a:sym typeface="Arimo"/>
                </a:rPr>
                <a:t> Eğitim, öğrencilerin bireysel ihtiyaçlarına göre özelleştirilecek.</a:t>
              </a:r>
            </a:p>
            <a:p>
              <a:pPr algn="l">
                <a:lnSpc>
                  <a:spcPts val="4842"/>
                </a:lnSpc>
              </a:pPr>
              <a:r>
                <a:rPr lang="en-US" sz="2799" b="1">
                  <a:solidFill>
                    <a:srgbClr val="000000"/>
                  </a:solidFill>
                  <a:latin typeface="Arimo Bold"/>
                  <a:ea typeface="Arimo Bold"/>
                  <a:cs typeface="Arimo Bold"/>
                  <a:sym typeface="Arimo Bold"/>
                </a:rPr>
                <a:t>Etik ve Güvenlik Konuları: </a:t>
              </a:r>
              <a:r>
                <a:rPr lang="en-US" sz="2799">
                  <a:solidFill>
                    <a:srgbClr val="000000"/>
                  </a:solidFill>
                  <a:latin typeface="Arimo"/>
                  <a:ea typeface="Arimo"/>
                  <a:cs typeface="Arimo"/>
                  <a:sym typeface="Arimo"/>
                </a:rPr>
                <a:t>Yapay zekâ ile ilgili etik sorunlar ve veri güvenliği tartışmaları artacak.</a:t>
              </a:r>
            </a:p>
          </p:txBody>
        </p:sp>
      </p:grpSp>
      <p:grpSp>
        <p:nvGrpSpPr>
          <p:cNvPr id="15" name="Group 15"/>
          <p:cNvGrpSpPr/>
          <p:nvPr/>
        </p:nvGrpSpPr>
        <p:grpSpPr>
          <a:xfrm>
            <a:off x="0" y="9441180"/>
            <a:ext cx="18288000" cy="845820"/>
            <a:chOff x="0" y="0"/>
            <a:chExt cx="24384000" cy="1127760"/>
          </a:xfrm>
        </p:grpSpPr>
        <p:sp>
          <p:nvSpPr>
            <p:cNvPr id="16" name="Freeform 16"/>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10"/>
              <a:stretch>
                <a:fillRect t="-629" b="-629"/>
              </a:stretch>
            </a:blipFill>
          </p:spPr>
          <p:txBody>
            <a:bodyPr/>
            <a:lstStyle/>
            <a:p>
              <a:endParaRPr lang="tr-TR"/>
            </a:p>
          </p:txBody>
        </p:sp>
      </p:grpSp>
      <p:grpSp>
        <p:nvGrpSpPr>
          <p:cNvPr id="17" name="Group 17"/>
          <p:cNvGrpSpPr/>
          <p:nvPr/>
        </p:nvGrpSpPr>
        <p:grpSpPr>
          <a:xfrm>
            <a:off x="0" y="55245"/>
            <a:ext cx="18288000" cy="525780"/>
            <a:chOff x="0" y="0"/>
            <a:chExt cx="24384000" cy="701040"/>
          </a:xfrm>
        </p:grpSpPr>
        <p:sp>
          <p:nvSpPr>
            <p:cNvPr id="18" name="Freeform 18"/>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11"/>
              <a:stretch>
                <a:fillRect t="-340" b="-340"/>
              </a:stretch>
            </a:blipFill>
          </p:spPr>
          <p:txBody>
            <a:bodyPr/>
            <a:lstStyle/>
            <a:p>
              <a:endParaRPr lang="tr-T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28700" y="920204"/>
            <a:ext cx="16230600" cy="8140939"/>
          </a:xfrm>
          <a:custGeom>
            <a:avLst/>
            <a:gdLst/>
            <a:ahLst/>
            <a:cxnLst/>
            <a:rect l="l" t="t" r="r" b="b"/>
            <a:pathLst>
              <a:path w="16230600" h="8140939">
                <a:moveTo>
                  <a:pt x="0" y="0"/>
                </a:moveTo>
                <a:lnTo>
                  <a:pt x="16230600" y="0"/>
                </a:lnTo>
                <a:lnTo>
                  <a:pt x="16230600" y="8140939"/>
                </a:lnTo>
                <a:lnTo>
                  <a:pt x="0" y="8140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p:cNvSpPr/>
          <p:nvPr/>
        </p:nvSpPr>
        <p:spPr>
          <a:xfrm>
            <a:off x="914346" y="8265152"/>
            <a:ext cx="879941" cy="993148"/>
          </a:xfrm>
          <a:custGeom>
            <a:avLst/>
            <a:gdLst/>
            <a:ahLst/>
            <a:cxnLst/>
            <a:rect l="l" t="t" r="r" b="b"/>
            <a:pathLst>
              <a:path w="879941" h="993148">
                <a:moveTo>
                  <a:pt x="0" y="0"/>
                </a:moveTo>
                <a:lnTo>
                  <a:pt x="879941" y="0"/>
                </a:lnTo>
                <a:lnTo>
                  <a:pt x="879941" y="993148"/>
                </a:lnTo>
                <a:lnTo>
                  <a:pt x="0" y="993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Freeform 4"/>
          <p:cNvSpPr/>
          <p:nvPr/>
        </p:nvSpPr>
        <p:spPr>
          <a:xfrm>
            <a:off x="1354317" y="3351345"/>
            <a:ext cx="301345" cy="375682"/>
          </a:xfrm>
          <a:custGeom>
            <a:avLst/>
            <a:gdLst/>
            <a:ahLst/>
            <a:cxnLst/>
            <a:rect l="l" t="t" r="r" b="b"/>
            <a:pathLst>
              <a:path w="301345" h="375682">
                <a:moveTo>
                  <a:pt x="0" y="0"/>
                </a:moveTo>
                <a:lnTo>
                  <a:pt x="301345" y="0"/>
                </a:lnTo>
                <a:lnTo>
                  <a:pt x="301345" y="375682"/>
                </a:lnTo>
                <a:lnTo>
                  <a:pt x="0" y="375682"/>
                </a:lnTo>
                <a:lnTo>
                  <a:pt x="0" y="0"/>
                </a:lnTo>
                <a:close/>
              </a:path>
            </a:pathLst>
          </a:custGeom>
          <a:blipFill>
            <a:blip r:embed="rId6">
              <a:extLst>
                <a:ext uri="{96DAC541-7B7A-43D3-8B79-37D633B846F1}">
                  <asvg:svgBlip xmlns:asvg="http://schemas.microsoft.com/office/drawing/2016/SVG/main" r:embed="rId7"/>
                </a:ext>
              </a:extLst>
            </a:blip>
            <a:stretch>
              <a:fillRect t="-132" b="-132"/>
            </a:stretch>
          </a:blipFill>
        </p:spPr>
        <p:txBody>
          <a:bodyPr/>
          <a:lstStyle/>
          <a:p>
            <a:endParaRPr lang="tr-TR"/>
          </a:p>
        </p:txBody>
      </p:sp>
      <p:sp>
        <p:nvSpPr>
          <p:cNvPr id="5" name="Freeform 5"/>
          <p:cNvSpPr/>
          <p:nvPr/>
        </p:nvSpPr>
        <p:spPr>
          <a:xfrm>
            <a:off x="1028700" y="1400038"/>
            <a:ext cx="4462545" cy="1291663"/>
          </a:xfrm>
          <a:custGeom>
            <a:avLst/>
            <a:gdLst/>
            <a:ahLst/>
            <a:cxnLst/>
            <a:rect l="l" t="t" r="r" b="b"/>
            <a:pathLst>
              <a:path w="4462545" h="1291663">
                <a:moveTo>
                  <a:pt x="0" y="0"/>
                </a:moveTo>
                <a:lnTo>
                  <a:pt x="4462545" y="0"/>
                </a:lnTo>
                <a:lnTo>
                  <a:pt x="4462545" y="1291663"/>
                </a:lnTo>
                <a:lnTo>
                  <a:pt x="0" y="12916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grpSp>
        <p:nvGrpSpPr>
          <p:cNvPr id="6" name="Group 6"/>
          <p:cNvGrpSpPr/>
          <p:nvPr/>
        </p:nvGrpSpPr>
        <p:grpSpPr>
          <a:xfrm>
            <a:off x="757262" y="1400038"/>
            <a:ext cx="5005421" cy="1303816"/>
            <a:chOff x="0" y="0"/>
            <a:chExt cx="6673895" cy="1738421"/>
          </a:xfrm>
        </p:grpSpPr>
        <p:sp>
          <p:nvSpPr>
            <p:cNvPr id="7" name="Freeform 7"/>
            <p:cNvSpPr/>
            <p:nvPr/>
          </p:nvSpPr>
          <p:spPr>
            <a:xfrm>
              <a:off x="0" y="0"/>
              <a:ext cx="6673895" cy="1738421"/>
            </a:xfrm>
            <a:custGeom>
              <a:avLst/>
              <a:gdLst/>
              <a:ahLst/>
              <a:cxnLst/>
              <a:rect l="l" t="t" r="r" b="b"/>
              <a:pathLst>
                <a:path w="6673895" h="1738421">
                  <a:moveTo>
                    <a:pt x="0" y="0"/>
                  </a:moveTo>
                  <a:lnTo>
                    <a:pt x="6673895" y="0"/>
                  </a:lnTo>
                  <a:lnTo>
                    <a:pt x="6673895" y="1738421"/>
                  </a:lnTo>
                  <a:lnTo>
                    <a:pt x="0" y="1738421"/>
                  </a:lnTo>
                  <a:close/>
                </a:path>
              </a:pathLst>
            </a:custGeom>
            <a:solidFill>
              <a:srgbClr val="000000">
                <a:alpha val="0"/>
              </a:srgbClr>
            </a:solidFill>
          </p:spPr>
          <p:txBody>
            <a:bodyPr/>
            <a:lstStyle/>
            <a:p>
              <a:endParaRPr lang="tr-TR"/>
            </a:p>
          </p:txBody>
        </p:sp>
        <p:sp>
          <p:nvSpPr>
            <p:cNvPr id="8" name="TextBox 8"/>
            <p:cNvSpPr txBox="1"/>
            <p:nvPr/>
          </p:nvSpPr>
          <p:spPr>
            <a:xfrm>
              <a:off x="0" y="-152400"/>
              <a:ext cx="6673895" cy="1890821"/>
            </a:xfrm>
            <a:prstGeom prst="rect">
              <a:avLst/>
            </a:prstGeom>
          </p:spPr>
          <p:txBody>
            <a:bodyPr lIns="0" tIns="0" rIns="0" bIns="0" rtlCol="0" anchor="t"/>
            <a:lstStyle/>
            <a:p>
              <a:pPr algn="ctr">
                <a:lnSpc>
                  <a:spcPts val="8958"/>
                </a:lnSpc>
              </a:pPr>
              <a:r>
                <a:rPr lang="en-US" sz="6398">
                  <a:solidFill>
                    <a:srgbClr val="FFFFFF"/>
                  </a:solidFill>
                  <a:latin typeface="Arimo"/>
                  <a:ea typeface="Arimo"/>
                  <a:cs typeface="Arimo"/>
                  <a:sym typeface="Arimo"/>
                </a:rPr>
                <a:t>Sonuç</a:t>
              </a:r>
            </a:p>
          </p:txBody>
        </p:sp>
      </p:grpSp>
      <p:grpSp>
        <p:nvGrpSpPr>
          <p:cNvPr id="9" name="Group 9"/>
          <p:cNvGrpSpPr/>
          <p:nvPr/>
        </p:nvGrpSpPr>
        <p:grpSpPr>
          <a:xfrm>
            <a:off x="-151920" y="8338771"/>
            <a:ext cx="3012472" cy="840105"/>
            <a:chOff x="0" y="0"/>
            <a:chExt cx="4016629" cy="1120140"/>
          </a:xfrm>
        </p:grpSpPr>
        <p:sp>
          <p:nvSpPr>
            <p:cNvPr id="10" name="Freeform 10"/>
            <p:cNvSpPr/>
            <p:nvPr/>
          </p:nvSpPr>
          <p:spPr>
            <a:xfrm>
              <a:off x="0" y="0"/>
              <a:ext cx="4016629" cy="1120140"/>
            </a:xfrm>
            <a:custGeom>
              <a:avLst/>
              <a:gdLst/>
              <a:ahLst/>
              <a:cxnLst/>
              <a:rect l="l" t="t" r="r" b="b"/>
              <a:pathLst>
                <a:path w="4016629" h="1120140">
                  <a:moveTo>
                    <a:pt x="0" y="0"/>
                  </a:moveTo>
                  <a:lnTo>
                    <a:pt x="4016629" y="0"/>
                  </a:lnTo>
                  <a:lnTo>
                    <a:pt x="4016629" y="1120140"/>
                  </a:lnTo>
                  <a:lnTo>
                    <a:pt x="0" y="1120140"/>
                  </a:lnTo>
                  <a:close/>
                </a:path>
              </a:pathLst>
            </a:custGeom>
            <a:solidFill>
              <a:srgbClr val="000000">
                <a:alpha val="0"/>
              </a:srgbClr>
            </a:solidFill>
          </p:spPr>
          <p:txBody>
            <a:bodyPr/>
            <a:lstStyle/>
            <a:p>
              <a:endParaRPr lang="tr-TR"/>
            </a:p>
          </p:txBody>
        </p:sp>
        <p:sp>
          <p:nvSpPr>
            <p:cNvPr id="11" name="TextBox 11"/>
            <p:cNvSpPr txBox="1"/>
            <p:nvPr/>
          </p:nvSpPr>
          <p:spPr>
            <a:xfrm>
              <a:off x="0" y="-114300"/>
              <a:ext cx="4016629" cy="1234440"/>
            </a:xfrm>
            <a:prstGeom prst="rect">
              <a:avLst/>
            </a:prstGeom>
          </p:spPr>
          <p:txBody>
            <a:bodyPr lIns="0" tIns="0" rIns="0" bIns="0" rtlCol="0" anchor="t"/>
            <a:lstStyle/>
            <a:p>
              <a:pPr algn="ctr">
                <a:lnSpc>
                  <a:spcPts val="6719"/>
                </a:lnSpc>
              </a:pPr>
              <a:r>
                <a:rPr lang="en-US" sz="4800" b="1">
                  <a:solidFill>
                    <a:srgbClr val="FFFFFF"/>
                  </a:solidFill>
                  <a:latin typeface="Arimo Bold"/>
                  <a:ea typeface="Arimo Bold"/>
                  <a:cs typeface="Arimo Bold"/>
                  <a:sym typeface="Arimo Bold"/>
                </a:rPr>
                <a:t>8</a:t>
              </a:r>
            </a:p>
          </p:txBody>
        </p:sp>
      </p:grpSp>
      <p:grpSp>
        <p:nvGrpSpPr>
          <p:cNvPr id="12" name="Group 12"/>
          <p:cNvGrpSpPr/>
          <p:nvPr/>
        </p:nvGrpSpPr>
        <p:grpSpPr>
          <a:xfrm>
            <a:off x="1794287" y="3189420"/>
            <a:ext cx="15194635" cy="3021457"/>
            <a:chOff x="0" y="0"/>
            <a:chExt cx="20259513" cy="4028609"/>
          </a:xfrm>
        </p:grpSpPr>
        <p:sp>
          <p:nvSpPr>
            <p:cNvPr id="13" name="Freeform 13"/>
            <p:cNvSpPr/>
            <p:nvPr/>
          </p:nvSpPr>
          <p:spPr>
            <a:xfrm>
              <a:off x="0" y="0"/>
              <a:ext cx="20259514" cy="4028610"/>
            </a:xfrm>
            <a:custGeom>
              <a:avLst/>
              <a:gdLst/>
              <a:ahLst/>
              <a:cxnLst/>
              <a:rect l="l" t="t" r="r" b="b"/>
              <a:pathLst>
                <a:path w="20259514" h="4028610">
                  <a:moveTo>
                    <a:pt x="0" y="0"/>
                  </a:moveTo>
                  <a:lnTo>
                    <a:pt x="20259514" y="0"/>
                  </a:lnTo>
                  <a:lnTo>
                    <a:pt x="20259514" y="4028610"/>
                  </a:lnTo>
                  <a:lnTo>
                    <a:pt x="0" y="4028610"/>
                  </a:lnTo>
                  <a:close/>
                </a:path>
              </a:pathLst>
            </a:custGeom>
            <a:solidFill>
              <a:srgbClr val="000000">
                <a:alpha val="0"/>
              </a:srgbClr>
            </a:solidFill>
          </p:spPr>
          <p:txBody>
            <a:bodyPr/>
            <a:lstStyle/>
            <a:p>
              <a:endParaRPr lang="tr-TR"/>
            </a:p>
          </p:txBody>
        </p:sp>
        <p:sp>
          <p:nvSpPr>
            <p:cNvPr id="14" name="TextBox 14"/>
            <p:cNvSpPr txBox="1"/>
            <p:nvPr/>
          </p:nvSpPr>
          <p:spPr>
            <a:xfrm>
              <a:off x="0" y="-161925"/>
              <a:ext cx="20259513" cy="4190534"/>
            </a:xfrm>
            <a:prstGeom prst="rect">
              <a:avLst/>
            </a:prstGeom>
          </p:spPr>
          <p:txBody>
            <a:bodyPr lIns="0" tIns="0" rIns="0" bIns="0" rtlCol="0" anchor="t"/>
            <a:lstStyle/>
            <a:p>
              <a:pPr algn="l">
                <a:lnSpc>
                  <a:spcPts val="4842"/>
                </a:lnSpc>
              </a:pPr>
              <a:r>
                <a:rPr lang="en-US" sz="2799">
                  <a:solidFill>
                    <a:srgbClr val="000000"/>
                  </a:solidFill>
                  <a:latin typeface="Arimo"/>
                  <a:ea typeface="Arimo"/>
                  <a:cs typeface="Arimo"/>
                  <a:sym typeface="Arimo"/>
                </a:rPr>
                <a:t>Sonuç olarak, yapay zekâ gelecekte hayatımızın her alanına daha fazla entegre olacak ve iş gücünden sağlığa, eğitimden ulaşım sistemlerine kadar birçok alanda devrim niteliğinde değişiklikler yaşanacak. Ancak bu gelişmelerle birlikte, etik ve güvenlik konularının önemi de artacak. Yapay zekânın sunduğu fırsatlar, doğru şekilde yönetildiğinde insanlık için büyük bir potansiyele sahiptir.</a:t>
              </a:r>
            </a:p>
          </p:txBody>
        </p:sp>
      </p:grpSp>
      <p:grpSp>
        <p:nvGrpSpPr>
          <p:cNvPr id="15" name="Group 15"/>
          <p:cNvGrpSpPr/>
          <p:nvPr/>
        </p:nvGrpSpPr>
        <p:grpSpPr>
          <a:xfrm>
            <a:off x="0" y="9441180"/>
            <a:ext cx="18288000" cy="845820"/>
            <a:chOff x="0" y="0"/>
            <a:chExt cx="24384000" cy="1127760"/>
          </a:xfrm>
        </p:grpSpPr>
        <p:sp>
          <p:nvSpPr>
            <p:cNvPr id="16" name="Freeform 16"/>
            <p:cNvSpPr/>
            <p:nvPr/>
          </p:nvSpPr>
          <p:spPr>
            <a:xfrm>
              <a:off x="0" y="0"/>
              <a:ext cx="24384000" cy="1127760"/>
            </a:xfrm>
            <a:custGeom>
              <a:avLst/>
              <a:gdLst/>
              <a:ahLst/>
              <a:cxnLst/>
              <a:rect l="l" t="t" r="r" b="b"/>
              <a:pathLst>
                <a:path w="24384000" h="1127760">
                  <a:moveTo>
                    <a:pt x="0" y="0"/>
                  </a:moveTo>
                  <a:lnTo>
                    <a:pt x="24384000" y="0"/>
                  </a:lnTo>
                  <a:lnTo>
                    <a:pt x="24384000" y="1127760"/>
                  </a:lnTo>
                  <a:lnTo>
                    <a:pt x="0" y="1127760"/>
                  </a:lnTo>
                  <a:lnTo>
                    <a:pt x="0" y="0"/>
                  </a:lnTo>
                  <a:close/>
                </a:path>
              </a:pathLst>
            </a:custGeom>
            <a:blipFill>
              <a:blip r:embed="rId10"/>
              <a:stretch>
                <a:fillRect t="-629" b="-629"/>
              </a:stretch>
            </a:blipFill>
          </p:spPr>
          <p:txBody>
            <a:bodyPr/>
            <a:lstStyle/>
            <a:p>
              <a:endParaRPr lang="tr-TR"/>
            </a:p>
          </p:txBody>
        </p:sp>
      </p:grpSp>
      <p:grpSp>
        <p:nvGrpSpPr>
          <p:cNvPr id="17" name="Group 17"/>
          <p:cNvGrpSpPr/>
          <p:nvPr/>
        </p:nvGrpSpPr>
        <p:grpSpPr>
          <a:xfrm>
            <a:off x="0" y="55245"/>
            <a:ext cx="18288000" cy="525780"/>
            <a:chOff x="0" y="0"/>
            <a:chExt cx="24384000" cy="701040"/>
          </a:xfrm>
        </p:grpSpPr>
        <p:sp>
          <p:nvSpPr>
            <p:cNvPr id="18" name="Freeform 18"/>
            <p:cNvSpPr/>
            <p:nvPr/>
          </p:nvSpPr>
          <p:spPr>
            <a:xfrm>
              <a:off x="0" y="0"/>
              <a:ext cx="24384000" cy="701040"/>
            </a:xfrm>
            <a:custGeom>
              <a:avLst/>
              <a:gdLst/>
              <a:ahLst/>
              <a:cxnLst/>
              <a:rect l="l" t="t" r="r" b="b"/>
              <a:pathLst>
                <a:path w="24384000" h="701040">
                  <a:moveTo>
                    <a:pt x="0" y="0"/>
                  </a:moveTo>
                  <a:lnTo>
                    <a:pt x="24384000" y="0"/>
                  </a:lnTo>
                  <a:lnTo>
                    <a:pt x="24384000" y="701040"/>
                  </a:lnTo>
                  <a:lnTo>
                    <a:pt x="0" y="701040"/>
                  </a:lnTo>
                  <a:lnTo>
                    <a:pt x="0" y="0"/>
                  </a:lnTo>
                  <a:close/>
                </a:path>
              </a:pathLst>
            </a:custGeom>
            <a:blipFill>
              <a:blip r:embed="rId11"/>
              <a:stretch>
                <a:fillRect t="-340" b="-340"/>
              </a:stretch>
            </a:blipFill>
          </p:spPr>
          <p:txBody>
            <a:bodyPr/>
            <a:lstStyle/>
            <a:p>
              <a:endParaRPr lang="tr-T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Özel</PresentationFormat>
  <Paragraphs>91</Paragraphs>
  <Slides>11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Arial</vt:lpstr>
      <vt:lpstr>Arimo Bold</vt:lpstr>
      <vt:lpstr>Calibri</vt:lpstr>
      <vt:lpstr>Play</vt:lpstr>
      <vt:lpstr>Play Bold</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Yapay Zeka nisa.pptx</dc:title>
  <cp:lastModifiedBy>Muharrem Ata</cp:lastModifiedBy>
  <cp:revision>2</cp:revision>
  <dcterms:created xsi:type="dcterms:W3CDTF">2006-08-16T00:00:00Z</dcterms:created>
  <dcterms:modified xsi:type="dcterms:W3CDTF">2025-03-04T08:14:11Z</dcterms:modified>
  <dc:identifier>DAGgIzFT3oY</dc:identifier>
</cp:coreProperties>
</file>